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9850B-2757-A483-1EA2-450949B1051A}" v="531" dt="2023-04-05T15:31:20.716"/>
    <p1510:client id="{2A150AD3-5E29-A061-D106-241CDDF5D379}" v="53" dt="2023-04-03T16:50:58.566"/>
    <p1510:client id="{77C4CD13-4CE5-6CB2-2592-D2147D0BB541}" v="1" dt="2023-04-06T12:18:33.348"/>
    <p1510:client id="{BC4EEF64-D8CE-3AD0-B8FE-E30B613C27C2}" v="97" dt="2023-04-03T20:53:30.916"/>
    <p1510:client id="{C2C0E515-2A0D-4A3A-8582-C5F521B6CC13}" v="3" dt="2023-03-29T15:26:12.756"/>
    <p1510:client id="{CB742514-922B-A988-F716-33A6BF474052}" v="171" dt="2023-04-04T16:41:01.148"/>
    <p1510:client id="{EEC3CAD2-766E-92C9-0F10-FE1A0335E262}" v="647" dt="2023-04-03T17:50:55.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9"/>
  </p:normalViewPr>
  <p:slideViewPr>
    <p:cSldViewPr snapToGrid="0">
      <p:cViewPr>
        <p:scale>
          <a:sx n="129" d="100"/>
          <a:sy n="129" d="100"/>
        </p:scale>
        <p:origin x="-32"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E780-13FB-4E01-B7A4-464E4C1CDAE1}" type="datetimeFigureOut">
              <a:t>4/6/23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D7798-38A5-4807-A25C-871103749E31}" type="slidenum">
              <a:t>‹#›</a:t>
            </a:fld>
            <a:endParaRPr lang="en-US"/>
          </a:p>
        </p:txBody>
      </p:sp>
    </p:spTree>
    <p:extLst>
      <p:ext uri="{BB962C8B-B14F-4D97-AF65-F5344CB8AC3E}">
        <p14:creationId xmlns:p14="http://schemas.microsoft.com/office/powerpoint/2010/main" val="2935316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Treatment Disadvantages:</a:t>
            </a:r>
          </a:p>
          <a:p>
            <a:r>
              <a:rPr lang="en-US"/>
              <a:t>-Rare lymphomas of spleen and liver.</a:t>
            </a:r>
          </a:p>
          <a:p>
            <a:r>
              <a:rPr lang="en-US"/>
              <a:t>-Biological Therapy drugs inhibit TNF which is responsible for inflammation.</a:t>
            </a:r>
          </a:p>
          <a:p>
            <a:r>
              <a:rPr lang="en-US"/>
              <a:t>Formulation: Polymer Differences</a:t>
            </a:r>
          </a:p>
          <a:p>
            <a:r>
              <a:rPr lang="en-US"/>
              <a:t>-EPO pH 5, mouth release</a:t>
            </a:r>
          </a:p>
          <a:p>
            <a:r>
              <a:rPr lang="en-US"/>
              <a:t>-RS100 pH 6, ileum release</a:t>
            </a:r>
          </a:p>
          <a:p>
            <a:r>
              <a:rPr lang="en-US"/>
              <a:t>-S100 pH 7, colon release</a:t>
            </a:r>
          </a:p>
          <a:p>
            <a:endParaRPr lang="en-US"/>
          </a:p>
          <a:p>
            <a:r>
              <a:rPr lang="en-US"/>
              <a:t>Vial 1: RS 100 PVA</a:t>
            </a:r>
          </a:p>
          <a:p>
            <a:r>
              <a:rPr lang="en-US"/>
              <a:t>Vial</a:t>
            </a:r>
            <a:r>
              <a:rPr lang="en-US" baseline="0"/>
              <a:t> 2: RS 100 P127</a:t>
            </a:r>
          </a:p>
          <a:p>
            <a:r>
              <a:rPr lang="en-US" baseline="0"/>
              <a:t>Vial 3: EPO with p127</a:t>
            </a:r>
            <a:endParaRPr lang="en-US"/>
          </a:p>
        </p:txBody>
      </p:sp>
      <p:sp>
        <p:nvSpPr>
          <p:cNvPr id="4" name="Slide Number Placeholder 3"/>
          <p:cNvSpPr>
            <a:spLocks noGrp="1"/>
          </p:cNvSpPr>
          <p:nvPr>
            <p:ph type="sldNum" sz="quarter" idx="5"/>
          </p:nvPr>
        </p:nvSpPr>
        <p:spPr/>
        <p:txBody>
          <a:bodyPr/>
          <a:lstStyle/>
          <a:p>
            <a:fld id="{52352B00-3B72-4091-9F31-B4289166EC1E}" type="slidenum">
              <a:rPr lang="en-US" smtClean="0"/>
              <a:t>1</a:t>
            </a:fld>
            <a:endParaRPr lang="en-US"/>
          </a:p>
        </p:txBody>
      </p:sp>
    </p:spTree>
    <p:extLst>
      <p:ext uri="{BB962C8B-B14F-4D97-AF65-F5344CB8AC3E}">
        <p14:creationId xmlns:p14="http://schemas.microsoft.com/office/powerpoint/2010/main" val="677608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27" indent="0" algn="ctr">
              <a:buNone/>
              <a:defRPr sz="2000"/>
            </a:lvl2pPr>
            <a:lvl3pPr marL="914254" indent="0" algn="ctr">
              <a:buNone/>
              <a:defRPr sz="1800"/>
            </a:lvl3pPr>
            <a:lvl4pPr marL="1371381"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9E6D69-482A-4550-999A-CB83FC3ADB69}" type="datetimeFigureOut">
              <a:rPr lang="en-US" smtClean="0"/>
              <a:t>4/6/23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86547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E6D69-482A-4550-999A-CB83FC3ADB69}" type="datetimeFigureOut">
              <a:rPr lang="en-US" smtClean="0"/>
              <a:t>4/6/23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86325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E6D69-482A-4550-999A-CB83FC3ADB69}" type="datetimeFigureOut">
              <a:rPr lang="en-US" smtClean="0"/>
              <a:t>4/6/23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260220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E6D69-482A-4550-999A-CB83FC3ADB69}" type="datetimeFigureOut">
              <a:rPr lang="en-US" smtClean="0"/>
              <a:t>4/6/23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63830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127" indent="0">
              <a:buNone/>
              <a:defRPr sz="2000">
                <a:solidFill>
                  <a:schemeClr val="tx1">
                    <a:tint val="75000"/>
                  </a:schemeClr>
                </a:solidFill>
              </a:defRPr>
            </a:lvl2pPr>
            <a:lvl3pPr marL="914254" indent="0">
              <a:buNone/>
              <a:defRPr sz="1800">
                <a:solidFill>
                  <a:schemeClr val="tx1">
                    <a:tint val="75000"/>
                  </a:schemeClr>
                </a:solidFill>
              </a:defRPr>
            </a:lvl3pPr>
            <a:lvl4pPr marL="1371381" indent="0">
              <a:buNone/>
              <a:defRPr sz="1600">
                <a:solidFill>
                  <a:schemeClr val="tx1">
                    <a:tint val="75000"/>
                  </a:schemeClr>
                </a:solidFill>
              </a:defRPr>
            </a:lvl4pPr>
            <a:lvl5pPr marL="1828507" indent="0">
              <a:buNone/>
              <a:defRPr sz="1600">
                <a:solidFill>
                  <a:schemeClr val="tx1">
                    <a:tint val="75000"/>
                  </a:schemeClr>
                </a:solidFill>
              </a:defRPr>
            </a:lvl5pPr>
            <a:lvl6pPr marL="2285634" indent="0">
              <a:buNone/>
              <a:defRPr sz="1600">
                <a:solidFill>
                  <a:schemeClr val="tx1">
                    <a:tint val="75000"/>
                  </a:schemeClr>
                </a:solidFill>
              </a:defRPr>
            </a:lvl6pPr>
            <a:lvl7pPr marL="2742761" indent="0">
              <a:buNone/>
              <a:defRPr sz="1600">
                <a:solidFill>
                  <a:schemeClr val="tx1">
                    <a:tint val="75000"/>
                  </a:schemeClr>
                </a:solidFill>
              </a:defRPr>
            </a:lvl7pPr>
            <a:lvl8pPr marL="3199888" indent="0">
              <a:buNone/>
              <a:defRPr sz="1600">
                <a:solidFill>
                  <a:schemeClr val="tx1">
                    <a:tint val="75000"/>
                  </a:schemeClr>
                </a:solidFill>
              </a:defRPr>
            </a:lvl8pPr>
            <a:lvl9pPr marL="365701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9E6D69-482A-4550-999A-CB83FC3ADB69}" type="datetimeFigureOut">
              <a:rPr lang="en-US" smtClean="0"/>
              <a:t>4/6/23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426639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9E6D69-482A-4550-999A-CB83FC3ADB69}" type="datetimeFigureOut">
              <a:rPr lang="en-US" smtClean="0"/>
              <a:t>4/6/23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219175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9E6D69-482A-4550-999A-CB83FC3ADB69}" type="datetimeFigureOut">
              <a:rPr lang="en-US" smtClean="0"/>
              <a:t>4/6/23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182724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9E6D69-482A-4550-999A-CB83FC3ADB69}" type="datetimeFigureOut">
              <a:rPr lang="en-US" smtClean="0"/>
              <a:t>4/6/23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17705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E6D69-482A-4550-999A-CB83FC3ADB69}" type="datetimeFigureOut">
              <a:rPr lang="en-US" smtClean="0"/>
              <a:t>4/6/23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302669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9E6D69-482A-4550-999A-CB83FC3ADB69}" type="datetimeFigureOut">
              <a:rPr lang="en-US" smtClean="0"/>
              <a:t>4/6/23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149451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9E6D69-482A-4550-999A-CB83FC3ADB69}" type="datetimeFigureOut">
              <a:rPr lang="en-US" smtClean="0"/>
              <a:t>4/6/23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EBBE-F8E8-4784-AD11-B37D6E71910E}" type="slidenum">
              <a:rPr lang="en-US" smtClean="0"/>
              <a:t>‹#›</a:t>
            </a:fld>
            <a:endParaRPr lang="en-US"/>
          </a:p>
        </p:txBody>
      </p:sp>
    </p:spTree>
    <p:extLst>
      <p:ext uri="{BB962C8B-B14F-4D97-AF65-F5344CB8AC3E}">
        <p14:creationId xmlns:p14="http://schemas.microsoft.com/office/powerpoint/2010/main" val="100169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E6D69-482A-4550-999A-CB83FC3ADB69}" type="datetimeFigureOut">
              <a:rPr lang="en-US" smtClean="0"/>
              <a:t>4/6/23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CEBBE-F8E8-4784-AD11-B37D6E71910E}" type="slidenum">
              <a:rPr lang="en-US" smtClean="0"/>
              <a:t>‹#›</a:t>
            </a:fld>
            <a:endParaRPr lang="en-US"/>
          </a:p>
        </p:txBody>
      </p:sp>
    </p:spTree>
    <p:extLst>
      <p:ext uri="{BB962C8B-B14F-4D97-AF65-F5344CB8AC3E}">
        <p14:creationId xmlns:p14="http://schemas.microsoft.com/office/powerpoint/2010/main" val="1762671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25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3" indent="-228563" algn="l" defTabSz="9142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0" indent="-228563" algn="l" defTabSz="9142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7" indent="-228563" algn="l" defTabSz="9142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4"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123"/>
          <p:cNvSpPr>
            <a:spLocks noChangeArrowheads="1"/>
          </p:cNvSpPr>
          <p:nvPr/>
        </p:nvSpPr>
        <p:spPr bwMode="auto">
          <a:xfrm>
            <a:off x="254886" y="2012263"/>
            <a:ext cx="2649471" cy="171318"/>
          </a:xfrm>
          <a:prstGeom prst="rect">
            <a:avLst/>
          </a:prstGeom>
          <a:solidFill>
            <a:srgbClr val="92D050"/>
          </a:solidFill>
          <a:ln w="9525" algn="ctr">
            <a:solidFill>
              <a:schemeClr val="accent1">
                <a:lumMod val="75000"/>
              </a:schemeClr>
            </a:solidFill>
            <a:round/>
            <a:headEnd/>
            <a:tailEnd/>
          </a:ln>
        </p:spPr>
        <p:txBody>
          <a:bodyPr/>
          <a:lstStyle>
            <a:lvl1pPr defTabSz="1057275">
              <a:defRPr sz="2400" b="1">
                <a:solidFill>
                  <a:schemeClr val="tx1"/>
                </a:solidFill>
                <a:latin typeface="Times New Roman" panose="02020603050405020304" pitchFamily="18" charset="0"/>
              </a:defRPr>
            </a:lvl1pPr>
            <a:lvl2pPr marL="742950" indent="-285750" defTabSz="1057275">
              <a:defRPr sz="2400" b="1">
                <a:solidFill>
                  <a:schemeClr val="tx1"/>
                </a:solidFill>
                <a:latin typeface="Times New Roman" panose="02020603050405020304" pitchFamily="18" charset="0"/>
              </a:defRPr>
            </a:lvl2pPr>
            <a:lvl3pPr marL="1143000" indent="-228600" defTabSz="1057275">
              <a:defRPr sz="2400" b="1">
                <a:solidFill>
                  <a:schemeClr val="tx1"/>
                </a:solidFill>
                <a:latin typeface="Times New Roman" panose="02020603050405020304" pitchFamily="18" charset="0"/>
              </a:defRPr>
            </a:lvl3pPr>
            <a:lvl4pPr marL="1600200" indent="-228600" defTabSz="1057275">
              <a:defRPr sz="2400" b="1">
                <a:solidFill>
                  <a:schemeClr val="tx1"/>
                </a:solidFill>
                <a:latin typeface="Times New Roman" panose="02020603050405020304" pitchFamily="18" charset="0"/>
              </a:defRPr>
            </a:lvl4pPr>
            <a:lvl5pPr marL="2057400" indent="-228600" defTabSz="1057275">
              <a:defRPr sz="2400" b="1">
                <a:solidFill>
                  <a:schemeClr val="tx1"/>
                </a:solidFill>
                <a:latin typeface="Times New Roman" panose="02020603050405020304" pitchFamily="18" charset="0"/>
              </a:defRPr>
            </a:lvl5pPr>
            <a:lvl6pPr marL="2514600" indent="-228600" defTabSz="1057275"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57275"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57275"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57275"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1250">
              <a:cs typeface="Times New Roman" panose="02020603050405020304" pitchFamily="18" charset="0"/>
            </a:endParaRPr>
          </a:p>
        </p:txBody>
      </p:sp>
      <p:sp>
        <p:nvSpPr>
          <p:cNvPr id="21" name="Rectangle 123"/>
          <p:cNvSpPr>
            <a:spLocks noChangeArrowheads="1"/>
          </p:cNvSpPr>
          <p:nvPr/>
        </p:nvSpPr>
        <p:spPr bwMode="auto">
          <a:xfrm>
            <a:off x="262752" y="3375682"/>
            <a:ext cx="2649471" cy="171318"/>
          </a:xfrm>
          <a:prstGeom prst="rect">
            <a:avLst/>
          </a:prstGeom>
          <a:solidFill>
            <a:srgbClr val="92D050"/>
          </a:solidFill>
          <a:ln w="9525" algn="ctr">
            <a:solidFill>
              <a:schemeClr val="accent1">
                <a:lumMod val="75000"/>
              </a:schemeClr>
            </a:solidFill>
            <a:round/>
            <a:headEnd/>
            <a:tailEnd/>
          </a:ln>
        </p:spPr>
        <p:txBody>
          <a:bodyPr/>
          <a:lstStyle>
            <a:lvl1pPr defTabSz="1057275">
              <a:defRPr sz="2400" b="1">
                <a:solidFill>
                  <a:schemeClr val="tx1"/>
                </a:solidFill>
                <a:latin typeface="Times New Roman" panose="02020603050405020304" pitchFamily="18" charset="0"/>
              </a:defRPr>
            </a:lvl1pPr>
            <a:lvl2pPr marL="742950" indent="-285750" defTabSz="1057275">
              <a:defRPr sz="2400" b="1">
                <a:solidFill>
                  <a:schemeClr val="tx1"/>
                </a:solidFill>
                <a:latin typeface="Times New Roman" panose="02020603050405020304" pitchFamily="18" charset="0"/>
              </a:defRPr>
            </a:lvl2pPr>
            <a:lvl3pPr marL="1143000" indent="-228600" defTabSz="1057275">
              <a:defRPr sz="2400" b="1">
                <a:solidFill>
                  <a:schemeClr val="tx1"/>
                </a:solidFill>
                <a:latin typeface="Times New Roman" panose="02020603050405020304" pitchFamily="18" charset="0"/>
              </a:defRPr>
            </a:lvl3pPr>
            <a:lvl4pPr marL="1600200" indent="-228600" defTabSz="1057275">
              <a:defRPr sz="2400" b="1">
                <a:solidFill>
                  <a:schemeClr val="tx1"/>
                </a:solidFill>
                <a:latin typeface="Times New Roman" panose="02020603050405020304" pitchFamily="18" charset="0"/>
              </a:defRPr>
            </a:lvl4pPr>
            <a:lvl5pPr marL="2057400" indent="-228600" defTabSz="1057275">
              <a:defRPr sz="2400" b="1">
                <a:solidFill>
                  <a:schemeClr val="tx1"/>
                </a:solidFill>
                <a:latin typeface="Times New Roman" panose="02020603050405020304" pitchFamily="18" charset="0"/>
              </a:defRPr>
            </a:lvl5pPr>
            <a:lvl6pPr marL="2514600" indent="-228600" defTabSz="1057275"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57275"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57275"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57275"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sz="500">
              <a:cs typeface="Times New Roman" panose="02020603050405020304" pitchFamily="18" charset="0"/>
            </a:endParaRPr>
          </a:p>
        </p:txBody>
      </p:sp>
      <p:sp>
        <p:nvSpPr>
          <p:cNvPr id="22" name="Rectangle 123"/>
          <p:cNvSpPr>
            <a:spLocks noChangeArrowheads="1"/>
          </p:cNvSpPr>
          <p:nvPr/>
        </p:nvSpPr>
        <p:spPr bwMode="auto">
          <a:xfrm>
            <a:off x="9355644" y="4781320"/>
            <a:ext cx="2641732" cy="171318"/>
          </a:xfrm>
          <a:prstGeom prst="rect">
            <a:avLst/>
          </a:prstGeom>
          <a:solidFill>
            <a:srgbClr val="92D050"/>
          </a:solidFill>
          <a:ln w="9525" algn="ctr">
            <a:solidFill>
              <a:schemeClr val="accent1">
                <a:lumMod val="75000"/>
              </a:schemeClr>
            </a:solidFill>
            <a:round/>
            <a:headEnd/>
            <a:tailEnd/>
          </a:ln>
        </p:spPr>
        <p:txBody>
          <a:bodyPr/>
          <a:lstStyle>
            <a:lvl1pPr defTabSz="1057275">
              <a:defRPr sz="2400" b="1">
                <a:solidFill>
                  <a:schemeClr val="tx1"/>
                </a:solidFill>
                <a:latin typeface="Times New Roman" panose="02020603050405020304" pitchFamily="18" charset="0"/>
              </a:defRPr>
            </a:lvl1pPr>
            <a:lvl2pPr marL="742950" indent="-285750" defTabSz="1057275">
              <a:defRPr sz="2400" b="1">
                <a:solidFill>
                  <a:schemeClr val="tx1"/>
                </a:solidFill>
                <a:latin typeface="Times New Roman" panose="02020603050405020304" pitchFamily="18" charset="0"/>
              </a:defRPr>
            </a:lvl2pPr>
            <a:lvl3pPr marL="1143000" indent="-228600" defTabSz="1057275">
              <a:defRPr sz="2400" b="1">
                <a:solidFill>
                  <a:schemeClr val="tx1"/>
                </a:solidFill>
                <a:latin typeface="Times New Roman" panose="02020603050405020304" pitchFamily="18" charset="0"/>
              </a:defRPr>
            </a:lvl3pPr>
            <a:lvl4pPr marL="1600200" indent="-228600" defTabSz="1057275">
              <a:defRPr sz="2400" b="1">
                <a:solidFill>
                  <a:schemeClr val="tx1"/>
                </a:solidFill>
                <a:latin typeface="Times New Roman" panose="02020603050405020304" pitchFamily="18" charset="0"/>
              </a:defRPr>
            </a:lvl4pPr>
            <a:lvl5pPr marL="2057400" indent="-228600" defTabSz="1057275">
              <a:defRPr sz="2400" b="1">
                <a:solidFill>
                  <a:schemeClr val="tx1"/>
                </a:solidFill>
                <a:latin typeface="Times New Roman" panose="02020603050405020304" pitchFamily="18" charset="0"/>
              </a:defRPr>
            </a:lvl5pPr>
            <a:lvl6pPr marL="2514600" indent="-228600" defTabSz="1057275"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57275"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57275"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57275"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sz="500">
              <a:cs typeface="Times New Roman" panose="02020603050405020304" pitchFamily="18" charset="0"/>
            </a:endParaRPr>
          </a:p>
        </p:txBody>
      </p:sp>
      <p:pic>
        <p:nvPicPr>
          <p:cNvPr id="1026" name="Picture 2" descr="Image result for embry riddle dayton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73" y="351693"/>
            <a:ext cx="1511440" cy="3549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4115" y="1954386"/>
            <a:ext cx="2175710" cy="265457"/>
          </a:xfrm>
          <a:prstGeom prst="rect">
            <a:avLst/>
          </a:prstGeom>
          <a:noFill/>
          <a:ln>
            <a:noFill/>
          </a:ln>
        </p:spPr>
        <p:txBody>
          <a:bodyPr wrap="square" lIns="91440" tIns="45720" rIns="91440" bIns="45720" rtlCol="0" anchor="t">
            <a:spAutoFit/>
          </a:bodyPr>
          <a:lstStyle/>
          <a:p>
            <a:pPr algn="ctr"/>
            <a:r>
              <a:rPr lang="en-US" sz="1100" b="1">
                <a:solidFill>
                  <a:schemeClr val="bg1"/>
                </a:solidFill>
                <a:effectLst>
                  <a:outerShdw blurRad="38100" dist="38100" dir="2700000" algn="tl">
                    <a:srgbClr val="000000">
                      <a:alpha val="43137"/>
                    </a:srgbClr>
                  </a:outerShdw>
                </a:effectLst>
                <a:latin typeface="Bahnschrift"/>
                <a:cs typeface="Arial"/>
              </a:rPr>
              <a:t>ABSTRACT/HYPOTHESIS</a:t>
            </a:r>
          </a:p>
        </p:txBody>
      </p:sp>
      <p:grpSp>
        <p:nvGrpSpPr>
          <p:cNvPr id="20" name="Group 19"/>
          <p:cNvGrpSpPr/>
          <p:nvPr/>
        </p:nvGrpSpPr>
        <p:grpSpPr>
          <a:xfrm>
            <a:off x="9331967" y="1948152"/>
            <a:ext cx="2662455" cy="265458"/>
            <a:chOff x="30013959" y="29542813"/>
            <a:chExt cx="12779784" cy="1274195"/>
          </a:xfrm>
        </p:grpSpPr>
        <p:sp>
          <p:nvSpPr>
            <p:cNvPr id="26" name="Rectangle 123"/>
            <p:cNvSpPr>
              <a:spLocks noChangeArrowheads="1"/>
            </p:cNvSpPr>
            <p:nvPr/>
          </p:nvSpPr>
          <p:spPr bwMode="auto">
            <a:xfrm>
              <a:off x="30013959" y="29802320"/>
              <a:ext cx="12779784" cy="822324"/>
            </a:xfrm>
            <a:prstGeom prst="rect">
              <a:avLst/>
            </a:prstGeom>
            <a:solidFill>
              <a:srgbClr val="92D050"/>
            </a:solidFill>
            <a:ln w="9525" algn="ctr">
              <a:solidFill>
                <a:schemeClr val="accent1">
                  <a:lumMod val="75000"/>
                </a:schemeClr>
              </a:solidFill>
              <a:round/>
              <a:headEnd/>
              <a:tailEnd/>
            </a:ln>
          </p:spPr>
          <p:txBody>
            <a:bodyPr/>
            <a:lstStyle>
              <a:lvl1pPr defTabSz="1057275">
                <a:defRPr sz="2400" b="1">
                  <a:solidFill>
                    <a:schemeClr val="tx1"/>
                  </a:solidFill>
                  <a:latin typeface="Times New Roman" panose="02020603050405020304" pitchFamily="18" charset="0"/>
                </a:defRPr>
              </a:lvl1pPr>
              <a:lvl2pPr marL="742950" indent="-285750" defTabSz="1057275">
                <a:defRPr sz="2400" b="1">
                  <a:solidFill>
                    <a:schemeClr val="tx1"/>
                  </a:solidFill>
                  <a:latin typeface="Times New Roman" panose="02020603050405020304" pitchFamily="18" charset="0"/>
                </a:defRPr>
              </a:lvl2pPr>
              <a:lvl3pPr marL="1143000" indent="-228600" defTabSz="1057275">
                <a:defRPr sz="2400" b="1">
                  <a:solidFill>
                    <a:schemeClr val="tx1"/>
                  </a:solidFill>
                  <a:latin typeface="Times New Roman" panose="02020603050405020304" pitchFamily="18" charset="0"/>
                </a:defRPr>
              </a:lvl3pPr>
              <a:lvl4pPr marL="1600200" indent="-228600" defTabSz="1057275">
                <a:defRPr sz="2400" b="1">
                  <a:solidFill>
                    <a:schemeClr val="tx1"/>
                  </a:solidFill>
                  <a:latin typeface="Times New Roman" panose="02020603050405020304" pitchFamily="18" charset="0"/>
                </a:defRPr>
              </a:lvl4pPr>
              <a:lvl5pPr marL="2057400" indent="-228600" defTabSz="1057275">
                <a:defRPr sz="2400" b="1">
                  <a:solidFill>
                    <a:schemeClr val="tx1"/>
                  </a:solidFill>
                  <a:latin typeface="Times New Roman" panose="02020603050405020304" pitchFamily="18" charset="0"/>
                </a:defRPr>
              </a:lvl5pPr>
              <a:lvl6pPr marL="2514600" indent="-228600" defTabSz="1057275"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1057275"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1057275"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1057275"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sz="500">
                <a:cs typeface="Times New Roman" panose="02020603050405020304" pitchFamily="18" charset="0"/>
              </a:endParaRPr>
            </a:p>
          </p:txBody>
        </p:sp>
        <p:sp>
          <p:nvSpPr>
            <p:cNvPr id="31" name="TextBox 30"/>
            <p:cNvSpPr txBox="1"/>
            <p:nvPr/>
          </p:nvSpPr>
          <p:spPr>
            <a:xfrm>
              <a:off x="30920885" y="29542813"/>
              <a:ext cx="10443408" cy="1274195"/>
            </a:xfrm>
            <a:prstGeom prst="rect">
              <a:avLst/>
            </a:prstGeom>
            <a:noFill/>
            <a:ln>
              <a:noFill/>
            </a:ln>
          </p:spPr>
          <p:txBody>
            <a:bodyPr wrap="square" lIns="91440" tIns="45720" rIns="91440" bIns="45720" rtlCol="0" anchor="t">
              <a:spAutoFit/>
            </a:bodyPr>
            <a:lstStyle/>
            <a:p>
              <a:pPr algn="ctr"/>
              <a:r>
                <a:rPr lang="en-US" sz="1100" b="1" dirty="0">
                  <a:solidFill>
                    <a:schemeClr val="bg1"/>
                  </a:solidFill>
                  <a:effectLst>
                    <a:outerShdw blurRad="38100" dist="38100" dir="2700000" algn="tl">
                      <a:srgbClr val="000000">
                        <a:alpha val="43137"/>
                      </a:srgbClr>
                    </a:outerShdw>
                  </a:effectLst>
                  <a:latin typeface="Bahnschrift"/>
                  <a:cs typeface="Arial"/>
                </a:rPr>
                <a:t>FUTURE DIRECTIONS</a:t>
              </a:r>
            </a:p>
          </p:txBody>
        </p:sp>
      </p:grpSp>
      <p:sp>
        <p:nvSpPr>
          <p:cNvPr id="36" name="TextBox 35"/>
          <p:cNvSpPr txBox="1"/>
          <p:nvPr/>
        </p:nvSpPr>
        <p:spPr>
          <a:xfrm>
            <a:off x="9593095" y="4732601"/>
            <a:ext cx="2175710" cy="265457"/>
          </a:xfrm>
          <a:prstGeom prst="rect">
            <a:avLst/>
          </a:prstGeom>
          <a:noFill/>
          <a:ln>
            <a:noFill/>
          </a:ln>
        </p:spPr>
        <p:txBody>
          <a:bodyPr wrap="square" lIns="91440" tIns="45720" rIns="91440" bIns="45720" rtlCol="0" anchor="t">
            <a:spAutoFit/>
          </a:bodyPr>
          <a:lstStyle/>
          <a:p>
            <a:pPr algn="ctr"/>
            <a:r>
              <a:rPr lang="en-US" sz="1100" b="1">
                <a:solidFill>
                  <a:schemeClr val="bg1"/>
                </a:solidFill>
                <a:effectLst>
                  <a:outerShdw blurRad="38100" dist="38100" dir="2700000" algn="tl">
                    <a:srgbClr val="000000">
                      <a:alpha val="43137"/>
                    </a:srgbClr>
                  </a:outerShdw>
                </a:effectLst>
                <a:latin typeface="Bahnschrift"/>
                <a:cs typeface="Arial"/>
              </a:rPr>
              <a:t>PRELIMINARY RESULTS</a:t>
            </a:r>
            <a:endPar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TextBox 103"/>
          <p:cNvSpPr txBox="1">
            <a:spLocks noChangeArrowheads="1"/>
          </p:cNvSpPr>
          <p:nvPr/>
        </p:nvSpPr>
        <p:spPr bwMode="auto">
          <a:xfrm>
            <a:off x="1846224" y="6186011"/>
            <a:ext cx="2672953" cy="29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a:endParaRPr lang="en-US" altLang="en-US" sz="667" b="0">
              <a:cs typeface="Times New Roman" panose="02020603050405020304" pitchFamily="18" charset="0"/>
            </a:endParaRPr>
          </a:p>
          <a:p>
            <a:pPr algn="just"/>
            <a:endParaRPr lang="en-US" altLang="en-US" sz="667" b="0">
              <a:cs typeface="Times New Roman" panose="02020603050405020304" pitchFamily="18" charset="0"/>
            </a:endParaRPr>
          </a:p>
        </p:txBody>
      </p:sp>
      <p:sp>
        <p:nvSpPr>
          <p:cNvPr id="2" name="TextBox 1">
            <a:extLst>
              <a:ext uri="{FF2B5EF4-FFF2-40B4-BE49-F238E27FC236}">
                <a16:creationId xmlns:a16="http://schemas.microsoft.com/office/drawing/2014/main" id="{BCEBE8DA-6C04-0DA2-5749-31D9717647D6}"/>
              </a:ext>
            </a:extLst>
          </p:cNvPr>
          <p:cNvSpPr txBox="1"/>
          <p:nvPr/>
        </p:nvSpPr>
        <p:spPr>
          <a:xfrm>
            <a:off x="1916044" y="83180"/>
            <a:ext cx="83599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Bahnschrift"/>
                <a:ea typeface="+mn-lt"/>
                <a:cs typeface="+mn-lt"/>
              </a:rPr>
              <a:t>Observing Pathogenic Affinity of Candida and Rhodotorula under Simulated Moon and Martian Atmospheres</a:t>
            </a:r>
            <a:endParaRPr lang="en-US" sz="2400" b="1">
              <a:latin typeface="Bahnschrift"/>
            </a:endParaRPr>
          </a:p>
        </p:txBody>
      </p:sp>
      <p:pic>
        <p:nvPicPr>
          <p:cNvPr id="3" name="Picture 3" descr="Diagram&#10;&#10;Description automatically generated">
            <a:extLst>
              <a:ext uri="{FF2B5EF4-FFF2-40B4-BE49-F238E27FC236}">
                <a16:creationId xmlns:a16="http://schemas.microsoft.com/office/drawing/2014/main" id="{5C387EBF-E6B4-EAEC-A1D5-87C007AF97B5}"/>
              </a:ext>
            </a:extLst>
          </p:cNvPr>
          <p:cNvPicPr>
            <a:picLocks noChangeAspect="1"/>
          </p:cNvPicPr>
          <p:nvPr/>
        </p:nvPicPr>
        <p:blipFill>
          <a:blip r:embed="rId4"/>
          <a:stretch>
            <a:fillRect/>
          </a:stretch>
        </p:blipFill>
        <p:spPr>
          <a:xfrm>
            <a:off x="494294" y="3603299"/>
            <a:ext cx="2179036" cy="1638200"/>
          </a:xfrm>
          <a:prstGeom prst="rect">
            <a:avLst/>
          </a:prstGeom>
          <a:ln w="28575">
            <a:solidFill>
              <a:schemeClr val="tx1"/>
            </a:solidFill>
          </a:ln>
        </p:spPr>
      </p:pic>
      <p:sp>
        <p:nvSpPr>
          <p:cNvPr id="7" name="TextBox 6">
            <a:extLst>
              <a:ext uri="{FF2B5EF4-FFF2-40B4-BE49-F238E27FC236}">
                <a16:creationId xmlns:a16="http://schemas.microsoft.com/office/drawing/2014/main" id="{E81BC1D8-6164-C4D0-789F-F25C9AB9D5A2}"/>
              </a:ext>
            </a:extLst>
          </p:cNvPr>
          <p:cNvSpPr txBox="1"/>
          <p:nvPr/>
        </p:nvSpPr>
        <p:spPr>
          <a:xfrm>
            <a:off x="484426" y="3338415"/>
            <a:ext cx="2175710" cy="265457"/>
          </a:xfrm>
          <a:prstGeom prst="rect">
            <a:avLst/>
          </a:prstGeom>
          <a:noFill/>
          <a:ln>
            <a:noFill/>
          </a:ln>
        </p:spPr>
        <p:txBody>
          <a:bodyPr wrap="square" lIns="91440" tIns="45720" rIns="91440" bIns="45720" rtlCol="0" anchor="t">
            <a:spAutoFit/>
          </a:bodyPr>
          <a:lstStyle/>
          <a:p>
            <a:pPr algn="ctr"/>
            <a:r>
              <a:rPr lang="en-US" sz="1100" b="1">
                <a:solidFill>
                  <a:schemeClr val="bg1"/>
                </a:solidFill>
                <a:effectLst>
                  <a:outerShdw blurRad="38100" dist="38100" dir="2700000" algn="tl">
                    <a:srgbClr val="000000">
                      <a:alpha val="43137"/>
                    </a:srgbClr>
                  </a:outerShdw>
                </a:effectLst>
                <a:latin typeface="Bahnschrift"/>
                <a:cs typeface="Arial"/>
              </a:rPr>
              <a:t>EXPERIMENTAL DESIGN</a:t>
            </a:r>
          </a:p>
        </p:txBody>
      </p:sp>
      <p:pic>
        <p:nvPicPr>
          <p:cNvPr id="9" name="Picture 9" descr="Chart, histogram&#10;&#10;Description automatically generated">
            <a:extLst>
              <a:ext uri="{FF2B5EF4-FFF2-40B4-BE49-F238E27FC236}">
                <a16:creationId xmlns:a16="http://schemas.microsoft.com/office/drawing/2014/main" id="{83E7C087-03D4-ADB7-CD4A-21501001F518}"/>
              </a:ext>
            </a:extLst>
          </p:cNvPr>
          <p:cNvPicPr>
            <a:picLocks noChangeAspect="1"/>
          </p:cNvPicPr>
          <p:nvPr/>
        </p:nvPicPr>
        <p:blipFill>
          <a:blip r:embed="rId5"/>
          <a:stretch>
            <a:fillRect/>
          </a:stretch>
        </p:blipFill>
        <p:spPr>
          <a:xfrm>
            <a:off x="9553317" y="5056386"/>
            <a:ext cx="2237209" cy="1685626"/>
          </a:xfrm>
          <a:prstGeom prst="rect">
            <a:avLst/>
          </a:prstGeom>
          <a:ln w="28575">
            <a:solidFill>
              <a:schemeClr val="tx1"/>
            </a:solidFill>
          </a:ln>
        </p:spPr>
      </p:pic>
      <p:pic>
        <p:nvPicPr>
          <p:cNvPr id="10" name="Picture 10" descr="A picture containing indoor, blue, cluttered&#10;&#10;Description automatically generated">
            <a:extLst>
              <a:ext uri="{FF2B5EF4-FFF2-40B4-BE49-F238E27FC236}">
                <a16:creationId xmlns:a16="http://schemas.microsoft.com/office/drawing/2014/main" id="{D31B62B3-A437-174E-C7C2-73994B3DF70F}"/>
              </a:ext>
            </a:extLst>
          </p:cNvPr>
          <p:cNvPicPr>
            <a:picLocks noChangeAspect="1"/>
          </p:cNvPicPr>
          <p:nvPr/>
        </p:nvPicPr>
        <p:blipFill>
          <a:blip r:embed="rId6"/>
          <a:stretch>
            <a:fillRect/>
          </a:stretch>
        </p:blipFill>
        <p:spPr>
          <a:xfrm rot="5400000">
            <a:off x="6708574" y="2745859"/>
            <a:ext cx="2457597" cy="1927004"/>
          </a:xfrm>
          <a:prstGeom prst="rect">
            <a:avLst/>
          </a:prstGeom>
          <a:ln w="28575">
            <a:solidFill>
              <a:srgbClr val="92D050"/>
            </a:solidFill>
          </a:ln>
        </p:spPr>
      </p:pic>
      <p:pic>
        <p:nvPicPr>
          <p:cNvPr id="11" name="Picture 11">
            <a:extLst>
              <a:ext uri="{FF2B5EF4-FFF2-40B4-BE49-F238E27FC236}">
                <a16:creationId xmlns:a16="http://schemas.microsoft.com/office/drawing/2014/main" id="{265D892F-D64A-AEBE-754E-7C7350EAD89A}"/>
              </a:ext>
            </a:extLst>
          </p:cNvPr>
          <p:cNvPicPr>
            <a:picLocks noChangeAspect="1"/>
          </p:cNvPicPr>
          <p:nvPr/>
        </p:nvPicPr>
        <p:blipFill>
          <a:blip r:embed="rId7"/>
          <a:stretch>
            <a:fillRect/>
          </a:stretch>
        </p:blipFill>
        <p:spPr>
          <a:xfrm>
            <a:off x="3208757" y="2488815"/>
            <a:ext cx="1503707" cy="1119213"/>
          </a:xfrm>
          <a:prstGeom prst="rect">
            <a:avLst/>
          </a:prstGeom>
          <a:ln w="28575">
            <a:solidFill>
              <a:srgbClr val="92D050"/>
            </a:solidFill>
          </a:ln>
        </p:spPr>
      </p:pic>
      <p:pic>
        <p:nvPicPr>
          <p:cNvPr id="12" name="Picture 12" descr="A picture containing text, indoor, several&#10;&#10;Description automatically generated">
            <a:extLst>
              <a:ext uri="{FF2B5EF4-FFF2-40B4-BE49-F238E27FC236}">
                <a16:creationId xmlns:a16="http://schemas.microsoft.com/office/drawing/2014/main" id="{65EF066B-1394-E202-A3F7-6B26F873A4ED}"/>
              </a:ext>
            </a:extLst>
          </p:cNvPr>
          <p:cNvPicPr>
            <a:picLocks noChangeAspect="1"/>
          </p:cNvPicPr>
          <p:nvPr/>
        </p:nvPicPr>
        <p:blipFill>
          <a:blip r:embed="rId8"/>
          <a:stretch>
            <a:fillRect/>
          </a:stretch>
        </p:blipFill>
        <p:spPr>
          <a:xfrm rot="10800000">
            <a:off x="3208759" y="3779741"/>
            <a:ext cx="1502229" cy="1164772"/>
          </a:xfrm>
          <a:prstGeom prst="rect">
            <a:avLst/>
          </a:prstGeom>
          <a:ln w="28575">
            <a:solidFill>
              <a:srgbClr val="92D050"/>
            </a:solidFill>
          </a:ln>
        </p:spPr>
      </p:pic>
      <p:pic>
        <p:nvPicPr>
          <p:cNvPr id="4" name="Picture 4" descr="Calendar&#10;&#10;Description automatically generated">
            <a:extLst>
              <a:ext uri="{FF2B5EF4-FFF2-40B4-BE49-F238E27FC236}">
                <a16:creationId xmlns:a16="http://schemas.microsoft.com/office/drawing/2014/main" id="{80EEF4A5-947C-EBA8-DE39-CF875D712C8B}"/>
              </a:ext>
            </a:extLst>
          </p:cNvPr>
          <p:cNvPicPr>
            <a:picLocks noChangeAspect="1"/>
          </p:cNvPicPr>
          <p:nvPr/>
        </p:nvPicPr>
        <p:blipFill>
          <a:blip r:embed="rId9"/>
          <a:stretch>
            <a:fillRect/>
          </a:stretch>
        </p:blipFill>
        <p:spPr>
          <a:xfrm>
            <a:off x="488225" y="5324090"/>
            <a:ext cx="2183296" cy="1410859"/>
          </a:xfrm>
          <a:prstGeom prst="rect">
            <a:avLst/>
          </a:prstGeom>
          <a:ln w="28575">
            <a:solidFill>
              <a:schemeClr val="tx1"/>
            </a:solidFill>
          </a:ln>
        </p:spPr>
      </p:pic>
      <p:sp>
        <p:nvSpPr>
          <p:cNvPr id="5" name="Rectangle: Rounded Corners 4">
            <a:extLst>
              <a:ext uri="{FF2B5EF4-FFF2-40B4-BE49-F238E27FC236}">
                <a16:creationId xmlns:a16="http://schemas.microsoft.com/office/drawing/2014/main" id="{98E60E73-823C-CA7F-FD89-DC722DE526A7}"/>
              </a:ext>
            </a:extLst>
          </p:cNvPr>
          <p:cNvSpPr/>
          <p:nvPr/>
        </p:nvSpPr>
        <p:spPr>
          <a:xfrm>
            <a:off x="255813" y="1170213"/>
            <a:ext cx="11658600" cy="7837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2" descr="A picture containing vessel, ceramic ware, jar, close&#10;&#10;Description automatically generated">
            <a:extLst>
              <a:ext uri="{FF2B5EF4-FFF2-40B4-BE49-F238E27FC236}">
                <a16:creationId xmlns:a16="http://schemas.microsoft.com/office/drawing/2014/main" id="{2054A985-C864-3C58-73C7-A8A610A21189}"/>
              </a:ext>
            </a:extLst>
          </p:cNvPr>
          <p:cNvPicPr>
            <a:picLocks noChangeAspect="1"/>
          </p:cNvPicPr>
          <p:nvPr/>
        </p:nvPicPr>
        <p:blipFill>
          <a:blip r:embed="rId10"/>
          <a:stretch>
            <a:fillRect/>
          </a:stretch>
        </p:blipFill>
        <p:spPr>
          <a:xfrm>
            <a:off x="5267092" y="793295"/>
            <a:ext cx="1526723" cy="1537608"/>
          </a:xfrm>
          <a:prstGeom prst="rect">
            <a:avLst/>
          </a:prstGeom>
        </p:spPr>
      </p:pic>
      <p:pic>
        <p:nvPicPr>
          <p:cNvPr id="15" name="Picture 15" descr="A picture containing music&#10;&#10;Description automatically generated">
            <a:extLst>
              <a:ext uri="{FF2B5EF4-FFF2-40B4-BE49-F238E27FC236}">
                <a16:creationId xmlns:a16="http://schemas.microsoft.com/office/drawing/2014/main" id="{72E97C90-9B36-DD31-946F-BA7FAFA51E6F}"/>
              </a:ext>
            </a:extLst>
          </p:cNvPr>
          <p:cNvPicPr>
            <a:picLocks noChangeAspect="1"/>
          </p:cNvPicPr>
          <p:nvPr/>
        </p:nvPicPr>
        <p:blipFill>
          <a:blip r:embed="rId11"/>
          <a:stretch>
            <a:fillRect/>
          </a:stretch>
        </p:blipFill>
        <p:spPr>
          <a:xfrm>
            <a:off x="3046639" y="1248035"/>
            <a:ext cx="630819" cy="614431"/>
          </a:xfrm>
          <a:prstGeom prst="rect">
            <a:avLst/>
          </a:prstGeom>
        </p:spPr>
      </p:pic>
      <p:pic>
        <p:nvPicPr>
          <p:cNvPr id="16" name="Picture 16" descr="A picture containing half, pan, round&#10;&#10;Description automatically generated">
            <a:extLst>
              <a:ext uri="{FF2B5EF4-FFF2-40B4-BE49-F238E27FC236}">
                <a16:creationId xmlns:a16="http://schemas.microsoft.com/office/drawing/2014/main" id="{B9E65419-03D2-47B3-BDE1-69FA81702CD2}"/>
              </a:ext>
            </a:extLst>
          </p:cNvPr>
          <p:cNvPicPr>
            <a:picLocks noChangeAspect="1"/>
          </p:cNvPicPr>
          <p:nvPr/>
        </p:nvPicPr>
        <p:blipFill>
          <a:blip r:embed="rId12"/>
          <a:stretch>
            <a:fillRect/>
          </a:stretch>
        </p:blipFill>
        <p:spPr>
          <a:xfrm>
            <a:off x="1734853" y="1403363"/>
            <a:ext cx="369326" cy="355748"/>
          </a:xfrm>
          <a:prstGeom prst="rect">
            <a:avLst/>
          </a:prstGeom>
        </p:spPr>
      </p:pic>
      <p:pic>
        <p:nvPicPr>
          <p:cNvPr id="17" name="Picture 17">
            <a:extLst>
              <a:ext uri="{FF2B5EF4-FFF2-40B4-BE49-F238E27FC236}">
                <a16:creationId xmlns:a16="http://schemas.microsoft.com/office/drawing/2014/main" id="{A17C9427-9C75-8295-D38B-61039C3E8F58}"/>
              </a:ext>
            </a:extLst>
          </p:cNvPr>
          <p:cNvPicPr>
            <a:picLocks noChangeAspect="1"/>
          </p:cNvPicPr>
          <p:nvPr/>
        </p:nvPicPr>
        <p:blipFill>
          <a:blip r:embed="rId13"/>
          <a:stretch>
            <a:fillRect/>
          </a:stretch>
        </p:blipFill>
        <p:spPr>
          <a:xfrm>
            <a:off x="856978" y="1496778"/>
            <a:ext cx="237161" cy="226274"/>
          </a:xfrm>
          <a:prstGeom prst="rect">
            <a:avLst/>
          </a:prstGeom>
        </p:spPr>
      </p:pic>
      <p:pic>
        <p:nvPicPr>
          <p:cNvPr id="18" name="Picture 18" descr="A picture containing white, egg, dark&#10;&#10;Description automatically generated">
            <a:extLst>
              <a:ext uri="{FF2B5EF4-FFF2-40B4-BE49-F238E27FC236}">
                <a16:creationId xmlns:a16="http://schemas.microsoft.com/office/drawing/2014/main" id="{1019D967-B9EE-F3AC-4C1C-C39E010B165F}"/>
              </a:ext>
            </a:extLst>
          </p:cNvPr>
          <p:cNvPicPr>
            <a:picLocks noChangeAspect="1"/>
          </p:cNvPicPr>
          <p:nvPr/>
        </p:nvPicPr>
        <p:blipFill>
          <a:blip r:embed="rId14"/>
          <a:stretch>
            <a:fillRect/>
          </a:stretch>
        </p:blipFill>
        <p:spPr>
          <a:xfrm flipH="1">
            <a:off x="9475392" y="1249845"/>
            <a:ext cx="651693" cy="630011"/>
          </a:xfrm>
          <a:prstGeom prst="rect">
            <a:avLst/>
          </a:prstGeom>
        </p:spPr>
      </p:pic>
      <p:pic>
        <p:nvPicPr>
          <p:cNvPr id="19" name="Picture 22">
            <a:extLst>
              <a:ext uri="{FF2B5EF4-FFF2-40B4-BE49-F238E27FC236}">
                <a16:creationId xmlns:a16="http://schemas.microsoft.com/office/drawing/2014/main" id="{9BB2C097-EF8C-5164-5384-D707A2D643E9}"/>
              </a:ext>
            </a:extLst>
          </p:cNvPr>
          <p:cNvPicPr>
            <a:picLocks noChangeAspect="1"/>
          </p:cNvPicPr>
          <p:nvPr/>
        </p:nvPicPr>
        <p:blipFill>
          <a:blip r:embed="rId15"/>
          <a:stretch>
            <a:fillRect/>
          </a:stretch>
        </p:blipFill>
        <p:spPr>
          <a:xfrm>
            <a:off x="10493411" y="1184412"/>
            <a:ext cx="725261" cy="749754"/>
          </a:xfrm>
          <a:prstGeom prst="rect">
            <a:avLst/>
          </a:prstGeom>
        </p:spPr>
      </p:pic>
      <p:pic>
        <p:nvPicPr>
          <p:cNvPr id="27" name="Picture 28" descr="A picture containing orange, dark&#10;&#10;Description automatically generated">
            <a:extLst>
              <a:ext uri="{FF2B5EF4-FFF2-40B4-BE49-F238E27FC236}">
                <a16:creationId xmlns:a16="http://schemas.microsoft.com/office/drawing/2014/main" id="{5870C790-F65D-BF6F-309A-C961435962CC}"/>
              </a:ext>
            </a:extLst>
          </p:cNvPr>
          <p:cNvPicPr>
            <a:picLocks noChangeAspect="1"/>
          </p:cNvPicPr>
          <p:nvPr/>
        </p:nvPicPr>
        <p:blipFill>
          <a:blip r:embed="rId16"/>
          <a:stretch>
            <a:fillRect/>
          </a:stretch>
        </p:blipFill>
        <p:spPr>
          <a:xfrm>
            <a:off x="4253475" y="1291509"/>
            <a:ext cx="538727" cy="538727"/>
          </a:xfrm>
          <a:prstGeom prst="rect">
            <a:avLst/>
          </a:prstGeom>
        </p:spPr>
      </p:pic>
      <p:sp>
        <p:nvSpPr>
          <p:cNvPr id="29" name="TextBox 28">
            <a:extLst>
              <a:ext uri="{FF2B5EF4-FFF2-40B4-BE49-F238E27FC236}">
                <a16:creationId xmlns:a16="http://schemas.microsoft.com/office/drawing/2014/main" id="{8812D4E8-0F74-88C4-DABB-9E3CE51C570C}"/>
              </a:ext>
            </a:extLst>
          </p:cNvPr>
          <p:cNvSpPr txBox="1"/>
          <p:nvPr/>
        </p:nvSpPr>
        <p:spPr>
          <a:xfrm>
            <a:off x="323645" y="893096"/>
            <a:ext cx="50267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Bahnschrift"/>
                <a:cs typeface="Calibri"/>
              </a:rPr>
              <a:t>Takara O'Brien, Kaitlyn Nielsen, and Alba Chavez (PhD)</a:t>
            </a:r>
            <a:endParaRPr lang="en-US" sz="1200" dirty="0">
              <a:latin typeface="Bahnschrift"/>
            </a:endParaRPr>
          </a:p>
        </p:txBody>
      </p:sp>
      <p:sp>
        <p:nvSpPr>
          <p:cNvPr id="34" name="Rectangle: Rounded Corners 33">
            <a:extLst>
              <a:ext uri="{FF2B5EF4-FFF2-40B4-BE49-F238E27FC236}">
                <a16:creationId xmlns:a16="http://schemas.microsoft.com/office/drawing/2014/main" id="{35A9FE13-4607-7C42-D8DB-5DE44666A3CE}"/>
              </a:ext>
            </a:extLst>
          </p:cNvPr>
          <p:cNvSpPr/>
          <p:nvPr/>
        </p:nvSpPr>
        <p:spPr>
          <a:xfrm>
            <a:off x="3212434" y="5096387"/>
            <a:ext cx="5689996" cy="1676359"/>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CA375A00-6F39-09A2-3F40-44FEDE8F4DA3}"/>
              </a:ext>
            </a:extLst>
          </p:cNvPr>
          <p:cNvSpPr/>
          <p:nvPr/>
        </p:nvSpPr>
        <p:spPr>
          <a:xfrm>
            <a:off x="182703" y="2218354"/>
            <a:ext cx="2793835" cy="1121551"/>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 dirty="0">
                <a:solidFill>
                  <a:schemeClr val="tx1"/>
                </a:solidFill>
                <a:latin typeface="Bahnschrift"/>
                <a:ea typeface="+mn-lt"/>
                <a:cs typeface="+mn-lt"/>
              </a:rPr>
              <a:t>Due to increased interest in long-term space exploration, the acquisition of how microgravity will affect the growth and adaptability of microorganisms is prevalent.  This investigation was designed to assess the virulence and phenotypic expression of yeast isolates </a:t>
            </a:r>
            <a:r>
              <a:rPr lang="en-US" sz="600" i="1" dirty="0">
                <a:solidFill>
                  <a:schemeClr val="tx1"/>
                </a:solidFill>
                <a:latin typeface="Bahnschrift"/>
                <a:ea typeface="+mn-lt"/>
                <a:cs typeface="+mn-lt"/>
              </a:rPr>
              <a:t>Candida </a:t>
            </a:r>
            <a:r>
              <a:rPr lang="en-US" sz="600" i="1" dirty="0" err="1">
                <a:solidFill>
                  <a:schemeClr val="tx1"/>
                </a:solidFill>
                <a:latin typeface="Bahnschrift"/>
                <a:ea typeface="+mn-lt"/>
                <a:cs typeface="+mn-lt"/>
              </a:rPr>
              <a:t>parapsilosis</a:t>
            </a:r>
            <a:r>
              <a:rPr lang="en-US" sz="600" dirty="0">
                <a:solidFill>
                  <a:schemeClr val="tx1"/>
                </a:solidFill>
                <a:latin typeface="Bahnschrift"/>
                <a:ea typeface="+mn-lt"/>
                <a:cs typeface="+mn-lt"/>
              </a:rPr>
              <a:t> and </a:t>
            </a:r>
            <a:r>
              <a:rPr lang="en-US" sz="600" i="1" dirty="0" err="1">
                <a:solidFill>
                  <a:schemeClr val="tx1"/>
                </a:solidFill>
                <a:latin typeface="Bahnschrift"/>
                <a:ea typeface="+mn-lt"/>
                <a:cs typeface="+mn-lt"/>
              </a:rPr>
              <a:t>Rhodotorula</a:t>
            </a:r>
            <a:r>
              <a:rPr lang="en-US" sz="600" i="1" dirty="0">
                <a:solidFill>
                  <a:schemeClr val="tx1"/>
                </a:solidFill>
                <a:latin typeface="Bahnschrift"/>
                <a:ea typeface="+mn-lt"/>
                <a:cs typeface="+mn-lt"/>
              </a:rPr>
              <a:t> </a:t>
            </a:r>
            <a:r>
              <a:rPr lang="en-US" sz="600" i="1" dirty="0" err="1">
                <a:solidFill>
                  <a:schemeClr val="tx1"/>
                </a:solidFill>
                <a:latin typeface="Bahnschrift"/>
                <a:ea typeface="+mn-lt"/>
                <a:cs typeface="+mn-lt"/>
              </a:rPr>
              <a:t>mucilaginosa</a:t>
            </a:r>
            <a:r>
              <a:rPr lang="en-US" sz="600" i="1" dirty="0">
                <a:solidFill>
                  <a:schemeClr val="tx1"/>
                </a:solidFill>
                <a:latin typeface="Bahnschrift"/>
                <a:ea typeface="+mn-lt"/>
                <a:cs typeface="+mn-lt"/>
              </a:rPr>
              <a:t>.   </a:t>
            </a:r>
            <a:endParaRPr lang="en-US" dirty="0">
              <a:solidFill>
                <a:schemeClr val="tx1"/>
              </a:solidFill>
              <a:latin typeface="Bahnschrift"/>
              <a:ea typeface="+mn-lt"/>
              <a:cs typeface="+mn-lt"/>
            </a:endParaRPr>
          </a:p>
          <a:p>
            <a:pPr algn="ctr"/>
            <a:r>
              <a:rPr lang="en-US" sz="600" dirty="0">
                <a:solidFill>
                  <a:schemeClr val="tx1"/>
                </a:solidFill>
                <a:latin typeface="Bahnschrift"/>
                <a:ea typeface="+mn-lt"/>
                <a:cs typeface="+mn-lt"/>
              </a:rPr>
              <a:t>Consequently,</a:t>
            </a:r>
            <a:r>
              <a:rPr lang="en-US" sz="600" i="1" dirty="0">
                <a:solidFill>
                  <a:schemeClr val="tx1"/>
                </a:solidFill>
                <a:latin typeface="Bahnschrift"/>
                <a:ea typeface="+mn-lt"/>
                <a:cs typeface="+mn-lt"/>
              </a:rPr>
              <a:t> </a:t>
            </a:r>
            <a:r>
              <a:rPr lang="en-US" sz="600" dirty="0">
                <a:solidFill>
                  <a:schemeClr val="tx1"/>
                </a:solidFill>
                <a:latin typeface="Bahnschrift"/>
                <a:ea typeface="+mn-lt"/>
                <a:cs typeface="+mn-lt"/>
              </a:rPr>
              <a:t>commercial terrestrial controls, </a:t>
            </a:r>
            <a:r>
              <a:rPr lang="en-US" sz="600" i="1" dirty="0">
                <a:solidFill>
                  <a:schemeClr val="tx1"/>
                </a:solidFill>
                <a:latin typeface="Bahnschrift"/>
                <a:ea typeface="+mn-lt"/>
                <a:cs typeface="+mn-lt"/>
              </a:rPr>
              <a:t>Candida </a:t>
            </a:r>
            <a:r>
              <a:rPr lang="en-US" sz="600" dirty="0">
                <a:solidFill>
                  <a:schemeClr val="tx1"/>
                </a:solidFill>
                <a:latin typeface="Bahnschrift"/>
                <a:ea typeface="+mn-lt"/>
                <a:cs typeface="+mn-lt"/>
              </a:rPr>
              <a:t>and </a:t>
            </a:r>
            <a:r>
              <a:rPr lang="en-US" sz="600" i="1" dirty="0" err="1">
                <a:solidFill>
                  <a:schemeClr val="tx1"/>
                </a:solidFill>
                <a:latin typeface="Bahnschrift"/>
                <a:ea typeface="+mn-lt"/>
                <a:cs typeface="+mn-lt"/>
              </a:rPr>
              <a:t>Rhodotorula</a:t>
            </a:r>
            <a:r>
              <a:rPr lang="en-US" sz="600" i="1" dirty="0">
                <a:solidFill>
                  <a:schemeClr val="tx1"/>
                </a:solidFill>
                <a:latin typeface="Bahnschrift"/>
                <a:ea typeface="+mn-lt"/>
                <a:cs typeface="+mn-lt"/>
              </a:rPr>
              <a:t> </a:t>
            </a:r>
            <a:r>
              <a:rPr lang="en-US" sz="600" dirty="0">
                <a:solidFill>
                  <a:schemeClr val="tx1"/>
                </a:solidFill>
                <a:latin typeface="Bahnschrift"/>
                <a:ea typeface="+mn-lt"/>
                <a:cs typeface="+mn-lt"/>
              </a:rPr>
              <a:t>isolates from the ISS will show a rise in biofilm, antifungal resistance, and filamentation when exposed to different gaseous environments simulating extraterrestrial atmospheres.  The experiment's findings will ultimately show whether any of the tested strains show a greater predisposition for pathogenic adaptation when compared to the earth-controls.</a:t>
            </a:r>
            <a:endParaRPr lang="en-US" dirty="0">
              <a:solidFill>
                <a:schemeClr val="tx1"/>
              </a:solidFill>
              <a:latin typeface="Bahnschrift"/>
              <a:cs typeface="Calibri"/>
            </a:endParaRPr>
          </a:p>
        </p:txBody>
      </p:sp>
      <p:sp>
        <p:nvSpPr>
          <p:cNvPr id="37" name="Rectangle: Rounded Corners 36">
            <a:extLst>
              <a:ext uri="{FF2B5EF4-FFF2-40B4-BE49-F238E27FC236}">
                <a16:creationId xmlns:a16="http://schemas.microsoft.com/office/drawing/2014/main" id="{4B541EA8-025E-69FC-C9F6-B44437DE3692}"/>
              </a:ext>
            </a:extLst>
          </p:cNvPr>
          <p:cNvSpPr/>
          <p:nvPr/>
        </p:nvSpPr>
        <p:spPr>
          <a:xfrm>
            <a:off x="9328354" y="2202067"/>
            <a:ext cx="2662902" cy="2455491"/>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00" dirty="0">
              <a:latin typeface="Bahnschrift"/>
            </a:endParaRPr>
          </a:p>
        </p:txBody>
      </p:sp>
      <p:sp>
        <p:nvSpPr>
          <p:cNvPr id="38" name="TextBox 37">
            <a:extLst>
              <a:ext uri="{FF2B5EF4-FFF2-40B4-BE49-F238E27FC236}">
                <a16:creationId xmlns:a16="http://schemas.microsoft.com/office/drawing/2014/main" id="{69D0B67B-2BF7-62D5-2ECD-7E8DF0999BE1}"/>
              </a:ext>
            </a:extLst>
          </p:cNvPr>
          <p:cNvSpPr txBox="1"/>
          <p:nvPr/>
        </p:nvSpPr>
        <p:spPr>
          <a:xfrm>
            <a:off x="3364362" y="5275828"/>
            <a:ext cx="1010992" cy="1282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latin typeface="Bahnschrift"/>
                <a:cs typeface="Calibri"/>
              </a:rPr>
              <a:t>33% Ne</a:t>
            </a:r>
            <a:endParaRPr lang="en-US"/>
          </a:p>
          <a:p>
            <a:pPr>
              <a:lnSpc>
                <a:spcPct val="150000"/>
              </a:lnSpc>
            </a:pPr>
            <a:r>
              <a:rPr lang="en-US" dirty="0">
                <a:latin typeface="Bahnschrift"/>
                <a:cs typeface="Calibri"/>
              </a:rPr>
              <a:t>33% H</a:t>
            </a:r>
            <a:r>
              <a:rPr lang="en-US" baseline="-25000" dirty="0">
                <a:latin typeface="Bahnschrift"/>
                <a:cs typeface="Calibri"/>
              </a:rPr>
              <a:t>2</a:t>
            </a:r>
          </a:p>
          <a:p>
            <a:pPr>
              <a:lnSpc>
                <a:spcPct val="150000"/>
              </a:lnSpc>
            </a:pPr>
            <a:r>
              <a:rPr lang="en-US" dirty="0">
                <a:latin typeface="Bahnschrift"/>
                <a:cs typeface="Calibri"/>
              </a:rPr>
              <a:t>33% He</a:t>
            </a:r>
          </a:p>
        </p:txBody>
      </p:sp>
      <p:pic>
        <p:nvPicPr>
          <p:cNvPr id="13" name="Picture 22">
            <a:extLst>
              <a:ext uri="{FF2B5EF4-FFF2-40B4-BE49-F238E27FC236}">
                <a16:creationId xmlns:a16="http://schemas.microsoft.com/office/drawing/2014/main" id="{A6F2A687-E567-3320-D6AA-9DD1417CCAF1}"/>
              </a:ext>
            </a:extLst>
          </p:cNvPr>
          <p:cNvPicPr>
            <a:picLocks noChangeAspect="1"/>
          </p:cNvPicPr>
          <p:nvPr/>
        </p:nvPicPr>
        <p:blipFill>
          <a:blip r:embed="rId17"/>
          <a:stretch>
            <a:fillRect/>
          </a:stretch>
        </p:blipFill>
        <p:spPr>
          <a:xfrm>
            <a:off x="4442534" y="5398295"/>
            <a:ext cx="1145354" cy="1079503"/>
          </a:xfrm>
          <a:prstGeom prst="rect">
            <a:avLst/>
          </a:prstGeom>
        </p:spPr>
      </p:pic>
      <p:sp>
        <p:nvSpPr>
          <p:cNvPr id="24" name="TextBox 23">
            <a:extLst>
              <a:ext uri="{FF2B5EF4-FFF2-40B4-BE49-F238E27FC236}">
                <a16:creationId xmlns:a16="http://schemas.microsoft.com/office/drawing/2014/main" id="{C2E02E2B-3D02-D109-3572-F1790B314949}"/>
              </a:ext>
            </a:extLst>
          </p:cNvPr>
          <p:cNvSpPr txBox="1"/>
          <p:nvPr/>
        </p:nvSpPr>
        <p:spPr>
          <a:xfrm>
            <a:off x="7748462" y="5275828"/>
            <a:ext cx="1161510" cy="1282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latin typeface="Bahnschrift"/>
                <a:cs typeface="Calibri"/>
              </a:rPr>
              <a:t>95% CO</a:t>
            </a:r>
            <a:r>
              <a:rPr lang="en-US" baseline="-25000" dirty="0">
                <a:latin typeface="Bahnschrift"/>
                <a:cs typeface="Calibri"/>
              </a:rPr>
              <a:t>2</a:t>
            </a:r>
            <a:endParaRPr lang="en-US" baseline="-25000"/>
          </a:p>
          <a:p>
            <a:pPr>
              <a:lnSpc>
                <a:spcPct val="150000"/>
              </a:lnSpc>
            </a:pPr>
            <a:r>
              <a:rPr lang="en-US" dirty="0">
                <a:latin typeface="Bahnschrift"/>
                <a:cs typeface="Calibri"/>
              </a:rPr>
              <a:t>2.6% N</a:t>
            </a:r>
            <a:r>
              <a:rPr lang="en-US" baseline="-25000" dirty="0">
                <a:latin typeface="Bahnschrift"/>
                <a:cs typeface="Calibri"/>
              </a:rPr>
              <a:t>2</a:t>
            </a:r>
          </a:p>
          <a:p>
            <a:pPr>
              <a:lnSpc>
                <a:spcPct val="150000"/>
              </a:lnSpc>
            </a:pPr>
            <a:r>
              <a:rPr lang="en-US" dirty="0">
                <a:latin typeface="Bahnschrift"/>
                <a:cs typeface="Calibri"/>
              </a:rPr>
              <a:t>1.9% </a:t>
            </a:r>
            <a:r>
              <a:rPr lang="en-US" dirty="0" err="1">
                <a:latin typeface="Bahnschrift"/>
                <a:cs typeface="Calibri"/>
              </a:rPr>
              <a:t>Ar</a:t>
            </a:r>
            <a:endParaRPr lang="en-US">
              <a:latin typeface="Bahnschrift"/>
              <a:cs typeface="Calibri"/>
            </a:endParaRPr>
          </a:p>
        </p:txBody>
      </p:sp>
      <p:pic>
        <p:nvPicPr>
          <p:cNvPr id="30" name="Picture 38" descr="A picture containing text, floor, indoor, kitchen&#10;&#10;Description automatically generated">
            <a:extLst>
              <a:ext uri="{FF2B5EF4-FFF2-40B4-BE49-F238E27FC236}">
                <a16:creationId xmlns:a16="http://schemas.microsoft.com/office/drawing/2014/main" id="{9C112735-88A6-6007-3AB5-23A18B554FF7}"/>
              </a:ext>
            </a:extLst>
          </p:cNvPr>
          <p:cNvPicPr>
            <a:picLocks noChangeAspect="1"/>
          </p:cNvPicPr>
          <p:nvPr/>
        </p:nvPicPr>
        <p:blipFill>
          <a:blip r:embed="rId18"/>
          <a:stretch>
            <a:fillRect/>
          </a:stretch>
        </p:blipFill>
        <p:spPr>
          <a:xfrm rot="5400000">
            <a:off x="4605866" y="2755975"/>
            <a:ext cx="2460433" cy="1905940"/>
          </a:xfrm>
          <a:prstGeom prst="rect">
            <a:avLst/>
          </a:prstGeom>
          <a:ln w="28575">
            <a:solidFill>
              <a:srgbClr val="92D050"/>
            </a:solidFill>
          </a:ln>
        </p:spPr>
      </p:pic>
      <p:pic>
        <p:nvPicPr>
          <p:cNvPr id="14" name="Picture 14" descr="Logo&#10;&#10;Description automatically generated">
            <a:extLst>
              <a:ext uri="{FF2B5EF4-FFF2-40B4-BE49-F238E27FC236}">
                <a16:creationId xmlns:a16="http://schemas.microsoft.com/office/drawing/2014/main" id="{D69ED432-ED44-36CE-FEAD-D013CDAA62C8}"/>
              </a:ext>
            </a:extLst>
          </p:cNvPr>
          <p:cNvPicPr>
            <a:picLocks noChangeAspect="1"/>
          </p:cNvPicPr>
          <p:nvPr/>
        </p:nvPicPr>
        <p:blipFill>
          <a:blip r:embed="rId19"/>
          <a:stretch>
            <a:fillRect/>
          </a:stretch>
        </p:blipFill>
        <p:spPr>
          <a:xfrm rot="18180000">
            <a:off x="6664156" y="294778"/>
            <a:ext cx="2924175" cy="2571750"/>
          </a:xfrm>
          <a:prstGeom prst="rect">
            <a:avLst/>
          </a:prstGeom>
        </p:spPr>
      </p:pic>
      <p:pic>
        <p:nvPicPr>
          <p:cNvPr id="39" name="Picture 39">
            <a:extLst>
              <a:ext uri="{FF2B5EF4-FFF2-40B4-BE49-F238E27FC236}">
                <a16:creationId xmlns:a16="http://schemas.microsoft.com/office/drawing/2014/main" id="{972F126A-8C38-B648-727D-C204B8A0FC7F}"/>
              </a:ext>
            </a:extLst>
          </p:cNvPr>
          <p:cNvPicPr>
            <a:picLocks noChangeAspect="1"/>
          </p:cNvPicPr>
          <p:nvPr/>
        </p:nvPicPr>
        <p:blipFill>
          <a:blip r:embed="rId20"/>
          <a:stretch>
            <a:fillRect/>
          </a:stretch>
        </p:blipFill>
        <p:spPr>
          <a:xfrm>
            <a:off x="6395634" y="5375840"/>
            <a:ext cx="1154760" cy="1126538"/>
          </a:xfrm>
          <a:prstGeom prst="rect">
            <a:avLst/>
          </a:prstGeom>
        </p:spPr>
      </p:pic>
      <p:sp>
        <p:nvSpPr>
          <p:cNvPr id="40" name="TextBox 39">
            <a:extLst>
              <a:ext uri="{FF2B5EF4-FFF2-40B4-BE49-F238E27FC236}">
                <a16:creationId xmlns:a16="http://schemas.microsoft.com/office/drawing/2014/main" id="{DE0EB2B4-63F8-CB11-DB05-68D0B71FD077}"/>
              </a:ext>
            </a:extLst>
          </p:cNvPr>
          <p:cNvSpPr txBox="1"/>
          <p:nvPr/>
        </p:nvSpPr>
        <p:spPr>
          <a:xfrm>
            <a:off x="4592233" y="6405231"/>
            <a:ext cx="8510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ahnschrift"/>
                <a:cs typeface="Calibri"/>
              </a:rPr>
              <a:t>MOON</a:t>
            </a:r>
            <a:endParaRPr lang="en-US" b="1" dirty="0">
              <a:latin typeface="Bahnschrift"/>
            </a:endParaRPr>
          </a:p>
        </p:txBody>
      </p:sp>
      <p:sp>
        <p:nvSpPr>
          <p:cNvPr id="42" name="TextBox 41">
            <a:extLst>
              <a:ext uri="{FF2B5EF4-FFF2-40B4-BE49-F238E27FC236}">
                <a16:creationId xmlns:a16="http://schemas.microsoft.com/office/drawing/2014/main" id="{0B41DDDA-ACDF-C0EF-C3C8-B07242EED154}"/>
              </a:ext>
            </a:extLst>
          </p:cNvPr>
          <p:cNvSpPr txBox="1"/>
          <p:nvPr/>
        </p:nvSpPr>
        <p:spPr>
          <a:xfrm>
            <a:off x="6603555" y="6424938"/>
            <a:ext cx="8510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ahnschrift"/>
                <a:cs typeface="Calibri"/>
              </a:rPr>
              <a:t>MARS</a:t>
            </a:r>
            <a:endParaRPr lang="en-US" b="1">
              <a:latin typeface="Bahnschrift"/>
            </a:endParaRPr>
          </a:p>
        </p:txBody>
      </p:sp>
      <p:sp>
        <p:nvSpPr>
          <p:cNvPr id="43" name="TextBox 42">
            <a:extLst>
              <a:ext uri="{FF2B5EF4-FFF2-40B4-BE49-F238E27FC236}">
                <a16:creationId xmlns:a16="http://schemas.microsoft.com/office/drawing/2014/main" id="{552A809E-312F-0C4E-4AEC-9842F537899D}"/>
              </a:ext>
            </a:extLst>
          </p:cNvPr>
          <p:cNvSpPr txBox="1"/>
          <p:nvPr/>
        </p:nvSpPr>
        <p:spPr>
          <a:xfrm>
            <a:off x="5714577" y="5738796"/>
            <a:ext cx="5307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ahnschrift"/>
                <a:cs typeface="Calibri"/>
              </a:rPr>
              <a:t>VS</a:t>
            </a:r>
            <a:r>
              <a:rPr lang="en-US" b="1" dirty="0">
                <a:cs typeface="Calibri"/>
              </a:rPr>
              <a:t>.</a:t>
            </a:r>
            <a:endParaRPr lang="en-US" b="1" dirty="0"/>
          </a:p>
        </p:txBody>
      </p:sp>
      <p:sp>
        <p:nvSpPr>
          <p:cNvPr id="23" name="TextBox 22">
            <a:extLst>
              <a:ext uri="{FF2B5EF4-FFF2-40B4-BE49-F238E27FC236}">
                <a16:creationId xmlns:a16="http://schemas.microsoft.com/office/drawing/2014/main" id="{3E20B70E-718A-D78C-7BB9-D34C0AB5C82C}"/>
              </a:ext>
            </a:extLst>
          </p:cNvPr>
          <p:cNvSpPr txBox="1"/>
          <p:nvPr/>
        </p:nvSpPr>
        <p:spPr>
          <a:xfrm>
            <a:off x="4543072" y="5053295"/>
            <a:ext cx="30879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ahnschrift"/>
                <a:cs typeface="Calibri"/>
              </a:rPr>
              <a:t>Atmospheric % Composition</a:t>
            </a:r>
          </a:p>
        </p:txBody>
      </p:sp>
      <p:pic>
        <p:nvPicPr>
          <p:cNvPr id="1028" name="Picture 4" descr="Image result for embry riddle daytona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65741" y="181491"/>
            <a:ext cx="861238" cy="8284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1" descr="A picture containing chart&#10;&#10;Description automatically generated">
            <a:extLst>
              <a:ext uri="{FF2B5EF4-FFF2-40B4-BE49-F238E27FC236}">
                <a16:creationId xmlns:a16="http://schemas.microsoft.com/office/drawing/2014/main" id="{73EDED98-D15B-E186-5BCD-1E7657D95896}"/>
              </a:ext>
            </a:extLst>
          </p:cNvPr>
          <p:cNvPicPr>
            <a:picLocks noChangeAspect="1"/>
          </p:cNvPicPr>
          <p:nvPr/>
        </p:nvPicPr>
        <p:blipFill>
          <a:blip r:embed="rId22"/>
          <a:stretch>
            <a:fillRect/>
          </a:stretch>
        </p:blipFill>
        <p:spPr>
          <a:xfrm>
            <a:off x="10238658" y="178405"/>
            <a:ext cx="866878" cy="847640"/>
          </a:xfrm>
          <a:prstGeom prst="rect">
            <a:avLst/>
          </a:prstGeom>
        </p:spPr>
      </p:pic>
      <p:sp>
        <p:nvSpPr>
          <p:cNvPr id="32" name="TextBox 31">
            <a:extLst>
              <a:ext uri="{FF2B5EF4-FFF2-40B4-BE49-F238E27FC236}">
                <a16:creationId xmlns:a16="http://schemas.microsoft.com/office/drawing/2014/main" id="{A032B339-F5D8-957F-EF77-215BD53AE70F}"/>
              </a:ext>
            </a:extLst>
          </p:cNvPr>
          <p:cNvSpPr txBox="1"/>
          <p:nvPr/>
        </p:nvSpPr>
        <p:spPr>
          <a:xfrm>
            <a:off x="9328354" y="2101645"/>
            <a:ext cx="2671096" cy="2415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pPr marL="285750" indent="-285750">
              <a:lnSpc>
                <a:spcPct val="150000"/>
              </a:lnSpc>
              <a:buFont typeface="Arial"/>
              <a:buChar char="•"/>
            </a:pPr>
            <a:r>
              <a:rPr lang="en-US" sz="1000" dirty="0">
                <a:latin typeface="Bahnschrift"/>
                <a:cs typeface="Calibri"/>
              </a:rPr>
              <a:t>Incubator Set-Up/Machine Use Training with Dr. Paul and Dr. Walcker</a:t>
            </a:r>
          </a:p>
          <a:p>
            <a:pPr marL="285750" indent="-285750">
              <a:lnSpc>
                <a:spcPct val="150000"/>
              </a:lnSpc>
              <a:buFont typeface="Arial"/>
              <a:buChar char="•"/>
            </a:pPr>
            <a:r>
              <a:rPr lang="en-US" sz="1000" dirty="0">
                <a:latin typeface="Bahnschrift"/>
                <a:cs typeface="Calibri"/>
              </a:rPr>
              <a:t>Second Control Study</a:t>
            </a:r>
          </a:p>
          <a:p>
            <a:pPr marL="285750" indent="-285750">
              <a:lnSpc>
                <a:spcPct val="150000"/>
              </a:lnSpc>
              <a:buFont typeface="Arial"/>
              <a:buChar char="•"/>
            </a:pPr>
            <a:r>
              <a:rPr lang="en-US" sz="1000" dirty="0">
                <a:latin typeface="Bahnschrift"/>
                <a:cs typeface="Calibri"/>
              </a:rPr>
              <a:t>Continuation of Research in accordance with SURF project completion timeline</a:t>
            </a:r>
          </a:p>
          <a:p>
            <a:pPr marL="285750" indent="-285750">
              <a:lnSpc>
                <a:spcPct val="150000"/>
              </a:lnSpc>
              <a:buFont typeface="Arial"/>
              <a:buChar char="•"/>
            </a:pPr>
            <a:r>
              <a:rPr lang="en-US" sz="1000" dirty="0">
                <a:latin typeface="Bahnschrift"/>
                <a:cs typeface="Calibri"/>
              </a:rPr>
              <a:t>Publication and future deliverables </a:t>
            </a:r>
          </a:p>
          <a:p>
            <a:pPr marL="285750" indent="-285750">
              <a:lnSpc>
                <a:spcPct val="150000"/>
              </a:lnSpc>
              <a:buFont typeface="Arial"/>
              <a:buChar char="•"/>
            </a:pPr>
            <a:r>
              <a:rPr lang="en-US" sz="1000" dirty="0">
                <a:latin typeface="Bahnschrift"/>
                <a:cs typeface="Calibri"/>
              </a:rPr>
              <a:t>Final findings will be presented at Discovery Day 2024</a:t>
            </a:r>
          </a:p>
        </p:txBody>
      </p:sp>
    </p:spTree>
    <p:extLst>
      <p:ext uri="{BB962C8B-B14F-4D97-AF65-F5344CB8AC3E}">
        <p14:creationId xmlns:p14="http://schemas.microsoft.com/office/powerpoint/2010/main" val="41383847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271</Words>
  <Application>Microsoft Macintosh PowerPoint</Application>
  <PresentationFormat>Widescreen</PresentationFormat>
  <Paragraphs>36</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Bahnschrift</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TAKARA OBRIEN</cp:lastModifiedBy>
  <cp:revision>379</cp:revision>
  <dcterms:created xsi:type="dcterms:W3CDTF">2023-03-29T15:20:25Z</dcterms:created>
  <dcterms:modified xsi:type="dcterms:W3CDTF">2023-04-06T12:21:32Z</dcterms:modified>
</cp:coreProperties>
</file>