
<file path=[Content_Types].xml><?xml version="1.0" encoding="utf-8"?>
<Types xmlns="http://schemas.openxmlformats.org/package/2006/content-types">
  <Default Extension="crdownload"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43891200" cy="32918400"/>
  <p:notesSz cx="9144000" cy="6858000"/>
  <p:defaultTextStyle>
    <a:defPPr>
      <a:defRPr lang="en-US"/>
    </a:defPPr>
    <a:lvl1pPr marL="0" algn="l" defTabSz="3686860" rtl="0" eaLnBrk="1" latinLnBrk="0" hangingPunct="1">
      <a:defRPr sz="7258" kern="1200">
        <a:solidFill>
          <a:schemeClr val="tx1"/>
        </a:solidFill>
        <a:latin typeface="+mn-lt"/>
        <a:ea typeface="+mn-ea"/>
        <a:cs typeface="+mn-cs"/>
      </a:defRPr>
    </a:lvl1pPr>
    <a:lvl2pPr marL="1843430" algn="l" defTabSz="3686860" rtl="0" eaLnBrk="1" latinLnBrk="0" hangingPunct="1">
      <a:defRPr sz="7258" kern="1200">
        <a:solidFill>
          <a:schemeClr val="tx1"/>
        </a:solidFill>
        <a:latin typeface="+mn-lt"/>
        <a:ea typeface="+mn-ea"/>
        <a:cs typeface="+mn-cs"/>
      </a:defRPr>
    </a:lvl2pPr>
    <a:lvl3pPr marL="3686860" algn="l" defTabSz="3686860" rtl="0" eaLnBrk="1" latinLnBrk="0" hangingPunct="1">
      <a:defRPr sz="7258" kern="1200">
        <a:solidFill>
          <a:schemeClr val="tx1"/>
        </a:solidFill>
        <a:latin typeface="+mn-lt"/>
        <a:ea typeface="+mn-ea"/>
        <a:cs typeface="+mn-cs"/>
      </a:defRPr>
    </a:lvl3pPr>
    <a:lvl4pPr marL="5530292" algn="l" defTabSz="3686860" rtl="0" eaLnBrk="1" latinLnBrk="0" hangingPunct="1">
      <a:defRPr sz="7258" kern="1200">
        <a:solidFill>
          <a:schemeClr val="tx1"/>
        </a:solidFill>
        <a:latin typeface="+mn-lt"/>
        <a:ea typeface="+mn-ea"/>
        <a:cs typeface="+mn-cs"/>
      </a:defRPr>
    </a:lvl4pPr>
    <a:lvl5pPr marL="7373722" algn="l" defTabSz="3686860" rtl="0" eaLnBrk="1" latinLnBrk="0" hangingPunct="1">
      <a:defRPr sz="7258" kern="1200">
        <a:solidFill>
          <a:schemeClr val="tx1"/>
        </a:solidFill>
        <a:latin typeface="+mn-lt"/>
        <a:ea typeface="+mn-ea"/>
        <a:cs typeface="+mn-cs"/>
      </a:defRPr>
    </a:lvl5pPr>
    <a:lvl6pPr marL="9217152" algn="l" defTabSz="3686860" rtl="0" eaLnBrk="1" latinLnBrk="0" hangingPunct="1">
      <a:defRPr sz="7258" kern="1200">
        <a:solidFill>
          <a:schemeClr val="tx1"/>
        </a:solidFill>
        <a:latin typeface="+mn-lt"/>
        <a:ea typeface="+mn-ea"/>
        <a:cs typeface="+mn-cs"/>
      </a:defRPr>
    </a:lvl6pPr>
    <a:lvl7pPr marL="11060582" algn="l" defTabSz="3686860" rtl="0" eaLnBrk="1" latinLnBrk="0" hangingPunct="1">
      <a:defRPr sz="7258" kern="1200">
        <a:solidFill>
          <a:schemeClr val="tx1"/>
        </a:solidFill>
        <a:latin typeface="+mn-lt"/>
        <a:ea typeface="+mn-ea"/>
        <a:cs typeface="+mn-cs"/>
      </a:defRPr>
    </a:lvl7pPr>
    <a:lvl8pPr marL="12904012" algn="l" defTabSz="3686860" rtl="0" eaLnBrk="1" latinLnBrk="0" hangingPunct="1">
      <a:defRPr sz="7258" kern="1200">
        <a:solidFill>
          <a:schemeClr val="tx1"/>
        </a:solidFill>
        <a:latin typeface="+mn-lt"/>
        <a:ea typeface="+mn-ea"/>
        <a:cs typeface="+mn-cs"/>
      </a:defRPr>
    </a:lvl8pPr>
    <a:lvl9pPr marL="14747444" algn="l" defTabSz="3686860"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brera Jr., Jose 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400" autoAdjust="0"/>
  </p:normalViewPr>
  <p:slideViewPr>
    <p:cSldViewPr snapToGrid="0" snapToObjects="1">
      <p:cViewPr varScale="1">
        <p:scale>
          <a:sx n="21" d="100"/>
          <a:sy n="21" d="100"/>
        </p:scale>
        <p:origin x="1332" y="13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AE4C73D-FA40-A94F-B51A-636D7530E467}" type="datetimeFigureOut">
              <a:rPr lang="en-US" smtClean="0"/>
              <a:t>4/5/2023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D34331B-94FC-BC47-85FA-F39A82DE622F}" type="slidenum">
              <a:rPr lang="en-US" smtClean="0"/>
              <a:t>‹#›</a:t>
            </a:fld>
            <a:endParaRPr lang="en-US"/>
          </a:p>
        </p:txBody>
      </p:sp>
    </p:spTree>
    <p:extLst>
      <p:ext uri="{BB962C8B-B14F-4D97-AF65-F5344CB8AC3E}">
        <p14:creationId xmlns:p14="http://schemas.microsoft.com/office/powerpoint/2010/main" val="2944595669"/>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1"/>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1"/>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F7BE1-1629-7848-9C1E-87BD68F9AE6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F7BE1-1629-7848-9C1E-87BD68F9AE6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1"/>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1"/>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FF7BE1-1629-7848-9C1E-87BD68F9AE6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6" y="1752609"/>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3"/>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1"/>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3"/>
            <a:ext cx="1865947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1"/>
            <a:ext cx="1865947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FF7BE1-1629-7848-9C1E-87BD68F9AE67}"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FF7BE1-1629-7848-9C1E-87BD68F9AE67}"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F7BE1-1629-7848-9C1E-87BD68F9AE67}"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6" y="4739648"/>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9" y="9875521"/>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E0FF7BE1-1629-7848-9C1E-87BD68F9AE6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6" y="4739648"/>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9" y="9875521"/>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E0FF7BE1-1629-7848-9C1E-87BD68F9AE6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A06E3-63CB-3849-A5E0-4B2BA70DD7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9"/>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1"/>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E0FF7BE1-1629-7848-9C1E-87BD68F9AE67}" type="datetimeFigureOut">
              <a:rPr lang="en-US" smtClean="0"/>
              <a:t>4/5/2023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B81A06E3-63CB-3849-A5E0-4B2BA70DD7F3}" type="slidenum">
              <a:rPr lang="en-US" smtClean="0"/>
              <a:t>‹#›</a:t>
            </a:fld>
            <a:endParaRPr lang="en-US"/>
          </a:p>
        </p:txBody>
      </p:sp>
    </p:spTree>
    <p:extLst>
      <p:ext uri="{BB962C8B-B14F-4D97-AF65-F5344CB8AC3E}">
        <p14:creationId xmlns:p14="http://schemas.microsoft.com/office/powerpoint/2010/main" val="193606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crdownload"/><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2;p15">
            <a:extLst>
              <a:ext uri="{FF2B5EF4-FFF2-40B4-BE49-F238E27FC236}">
                <a16:creationId xmlns:a16="http://schemas.microsoft.com/office/drawing/2014/main" id="{F70D7BD0-A6F7-E941-9D3F-6B3A08804D5C}"/>
              </a:ext>
            </a:extLst>
          </p:cNvPr>
          <p:cNvSpPr txBox="1">
            <a:spLocks/>
          </p:cNvSpPr>
          <p:nvPr/>
        </p:nvSpPr>
        <p:spPr>
          <a:xfrm>
            <a:off x="14629" y="28989"/>
            <a:ext cx="43876570" cy="5122214"/>
          </a:xfrm>
          <a:prstGeom prst="rect">
            <a:avLst/>
          </a:prstGeom>
          <a:gradFill>
            <a:gsLst>
              <a:gs pos="0">
                <a:schemeClr val="tx1">
                  <a:lumMod val="95000"/>
                  <a:lumOff val="5000"/>
                </a:schemeClr>
              </a:gs>
              <a:gs pos="50000">
                <a:schemeClr val="accent1">
                  <a:satMod val="110000"/>
                  <a:lumMod val="100000"/>
                  <a:shade val="100000"/>
                </a:schemeClr>
              </a:gs>
              <a:gs pos="100000">
                <a:schemeClr val="accent1">
                  <a:lumMod val="99000"/>
                  <a:satMod val="120000"/>
                  <a:shade val="78000"/>
                </a:schemeClr>
              </a:gs>
            </a:gsLst>
          </a:gradFill>
        </p:spPr>
        <p:style>
          <a:lnRef idx="0">
            <a:schemeClr val="accent1"/>
          </a:lnRef>
          <a:fillRef idx="3">
            <a:schemeClr val="accent1"/>
          </a:fillRef>
          <a:effectRef idx="3">
            <a:schemeClr val="accent1"/>
          </a:effectRef>
          <a:fontRef idx="minor">
            <a:schemeClr val="lt1"/>
          </a:fontRef>
        </p:style>
        <p:txBody>
          <a:bodyPr spcFirstLastPara="1" wrap="square" lIns="438840" tIns="438840" rIns="438840" bIns="43884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r>
              <a:rPr lang="en-US" sz="8000" b="1" dirty="0">
                <a:solidFill>
                  <a:srgbClr val="FFC000"/>
                </a:solidFill>
                <a:latin typeface="Times New Roman"/>
                <a:cs typeface="Times New Roman"/>
              </a:rPr>
              <a:t>Unmanned Aircraft Systems for Wildlife Hazard Assessment During Nightfall</a:t>
            </a:r>
            <a:endParaRPr lang="en-US" altLang="zh-CN" sz="8000" b="1" dirty="0">
              <a:solidFill>
                <a:srgbClr val="FFC000"/>
              </a:solidFill>
              <a:latin typeface="Times New Roman" panose="02020603050405020304" pitchFamily="18" charset="0"/>
              <a:cs typeface="Times New Roman" panose="02020603050405020304" pitchFamily="18" charset="0"/>
            </a:endParaRPr>
          </a:p>
          <a:p>
            <a:pPr algn="ctr"/>
            <a:endParaRPr lang="en-US" altLang="zh-CN" sz="4800" dirty="0">
              <a:solidFill>
                <a:schemeClr val="bg1"/>
              </a:solidFill>
              <a:latin typeface="Times New Roman" panose="02020603050405020304" pitchFamily="18" charset="0"/>
              <a:cs typeface="Times New Roman" panose="02020603050405020304" pitchFamily="18" charset="0"/>
            </a:endParaRPr>
          </a:p>
          <a:p>
            <a:pPr algn="ctr"/>
            <a:r>
              <a:rPr lang="en-US" altLang="zh-CN" sz="5200" b="1" dirty="0">
                <a:solidFill>
                  <a:schemeClr val="bg1"/>
                </a:solidFill>
                <a:latin typeface="Times New Roman" panose="02020603050405020304" pitchFamily="18" charset="0"/>
                <a:cs typeface="Times New Roman" panose="02020603050405020304" pitchFamily="18" charset="0"/>
              </a:rPr>
              <a:t>Student Author: Janelle Drennan – Undergraduate Student and Researcher</a:t>
            </a:r>
            <a:r>
              <a:rPr lang="en-US" altLang="zh-CN" sz="52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(drennaj1@my.erau.edu)</a:t>
            </a:r>
          </a:p>
          <a:p>
            <a:pPr algn="ctr"/>
            <a:r>
              <a:rPr lang="en-US" sz="5200" b="1" dirty="0">
                <a:solidFill>
                  <a:schemeClr val="bg1"/>
                </a:solidFill>
                <a:latin typeface="Times New Roman" panose="02020603050405020304" pitchFamily="18" charset="0"/>
                <a:cs typeface="Times New Roman" panose="02020603050405020304" pitchFamily="18" charset="0"/>
              </a:rPr>
              <a:t>Faculty Advisor: Flavio A. C. Mendonca, Ph.D. – MBA (coimbraf@erau.edu)</a:t>
            </a:r>
          </a:p>
          <a:p>
            <a:pPr algn="ctr" fontAlgn="base">
              <a:lnSpc>
                <a:spcPct val="150000"/>
              </a:lnSpc>
              <a:spcBef>
                <a:spcPts val="5760"/>
              </a:spcBef>
            </a:pPr>
            <a:endParaRPr lang="en-US" sz="6720" b="1" dirty="0">
              <a:solidFill>
                <a:srgbClr val="212121"/>
              </a:solidFill>
              <a:latin typeface="Times New Roman"/>
              <a:cs typeface="Times New Roman"/>
            </a:endParaRPr>
          </a:p>
        </p:txBody>
      </p:sp>
      <p:pic>
        <p:nvPicPr>
          <p:cNvPr id="12" name="Picture 11">
            <a:extLst>
              <a:ext uri="{FF2B5EF4-FFF2-40B4-BE49-F238E27FC236}">
                <a16:creationId xmlns:a16="http://schemas.microsoft.com/office/drawing/2014/main" id="{241AB24E-6D41-5342-8DB1-2A2E44818C6D}"/>
              </a:ext>
            </a:extLst>
          </p:cNvPr>
          <p:cNvPicPr/>
          <p:nvPr/>
        </p:nvPicPr>
        <p:blipFill rotWithShape="1">
          <a:blip r:embed="rId2">
            <a:extLst>
              <a:ext uri="{28A0092B-C50C-407E-A947-70E740481C1C}">
                <a14:useLocalDpi xmlns:a14="http://schemas.microsoft.com/office/drawing/2010/main" val="0"/>
              </a:ext>
            </a:extLst>
          </a:blip>
          <a:srcRect l="4616" t="2090" r="7179" b="2264"/>
          <a:stretch/>
        </p:blipFill>
        <p:spPr bwMode="auto">
          <a:xfrm>
            <a:off x="486280" y="208168"/>
            <a:ext cx="4572000" cy="4572000"/>
          </a:xfrm>
          <a:prstGeom prst="flowChartConnector">
            <a:avLst/>
          </a:prstGeom>
          <a:ln>
            <a:noFill/>
          </a:ln>
          <a:extLst>
            <a:ext uri="{53640926-AAD7-44D8-BBD7-CCE9431645EC}">
              <a14:shadowObscured xmlns:a14="http://schemas.microsoft.com/office/drawing/2010/main"/>
            </a:ext>
          </a:extLst>
        </p:spPr>
      </p:pic>
      <p:sp>
        <p:nvSpPr>
          <p:cNvPr id="31" name="TextBox 30">
            <a:extLst>
              <a:ext uri="{FF2B5EF4-FFF2-40B4-BE49-F238E27FC236}">
                <a16:creationId xmlns:a16="http://schemas.microsoft.com/office/drawing/2014/main" id="{AF5333D2-7D15-E88C-CB37-373864BABE5E}"/>
              </a:ext>
            </a:extLst>
          </p:cNvPr>
          <p:cNvSpPr txBox="1"/>
          <p:nvPr/>
        </p:nvSpPr>
        <p:spPr>
          <a:xfrm>
            <a:off x="1437326" y="22416977"/>
            <a:ext cx="10972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4800" b="1" dirty="0">
                <a:solidFill>
                  <a:schemeClr val="tx1"/>
                </a:solidFill>
              </a:rPr>
              <a:t>Introduction</a:t>
            </a:r>
          </a:p>
        </p:txBody>
      </p:sp>
      <p:sp>
        <p:nvSpPr>
          <p:cNvPr id="33" name="TextBox 32">
            <a:extLst>
              <a:ext uri="{FF2B5EF4-FFF2-40B4-BE49-F238E27FC236}">
                <a16:creationId xmlns:a16="http://schemas.microsoft.com/office/drawing/2014/main" id="{12325582-180D-6F83-A958-42B760973C9D}"/>
              </a:ext>
            </a:extLst>
          </p:cNvPr>
          <p:cNvSpPr txBox="1"/>
          <p:nvPr/>
        </p:nvSpPr>
        <p:spPr>
          <a:xfrm>
            <a:off x="1430398" y="5669727"/>
            <a:ext cx="10972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4800" b="1" dirty="0">
                <a:solidFill>
                  <a:schemeClr val="tx1"/>
                </a:solidFill>
              </a:rPr>
              <a:t>Abstract</a:t>
            </a:r>
          </a:p>
        </p:txBody>
      </p:sp>
      <p:sp>
        <p:nvSpPr>
          <p:cNvPr id="34" name="TextBox 33">
            <a:extLst>
              <a:ext uri="{FF2B5EF4-FFF2-40B4-BE49-F238E27FC236}">
                <a16:creationId xmlns:a16="http://schemas.microsoft.com/office/drawing/2014/main" id="{2DCE3AD9-86E5-ABB6-B014-7AF879B3C94F}"/>
              </a:ext>
            </a:extLst>
          </p:cNvPr>
          <p:cNvSpPr txBox="1"/>
          <p:nvPr/>
        </p:nvSpPr>
        <p:spPr>
          <a:xfrm>
            <a:off x="13818230" y="5627939"/>
            <a:ext cx="1627632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4800" b="1" dirty="0">
                <a:solidFill>
                  <a:schemeClr val="tx1"/>
                </a:solidFill>
              </a:rPr>
              <a:t>Concept of Operations</a:t>
            </a:r>
          </a:p>
        </p:txBody>
      </p:sp>
      <p:sp>
        <p:nvSpPr>
          <p:cNvPr id="35" name="TextBox 34">
            <a:extLst>
              <a:ext uri="{FF2B5EF4-FFF2-40B4-BE49-F238E27FC236}">
                <a16:creationId xmlns:a16="http://schemas.microsoft.com/office/drawing/2014/main" id="{CCA7CFFC-5888-C27B-3071-93007A67D0BB}"/>
              </a:ext>
            </a:extLst>
          </p:cNvPr>
          <p:cNvSpPr txBox="1"/>
          <p:nvPr/>
        </p:nvSpPr>
        <p:spPr>
          <a:xfrm>
            <a:off x="13829136" y="23394205"/>
            <a:ext cx="1627632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4800" b="1" dirty="0">
                <a:solidFill>
                  <a:schemeClr val="tx1"/>
                </a:solidFill>
              </a:rPr>
              <a:t>Data Collection and Analyses</a:t>
            </a:r>
          </a:p>
        </p:txBody>
      </p:sp>
      <p:sp>
        <p:nvSpPr>
          <p:cNvPr id="36" name="TextBox 35">
            <a:extLst>
              <a:ext uri="{FF2B5EF4-FFF2-40B4-BE49-F238E27FC236}">
                <a16:creationId xmlns:a16="http://schemas.microsoft.com/office/drawing/2014/main" id="{300B9FC1-8511-6D4D-AEB3-C7A96B3F5AC3}"/>
              </a:ext>
            </a:extLst>
          </p:cNvPr>
          <p:cNvSpPr txBox="1"/>
          <p:nvPr/>
        </p:nvSpPr>
        <p:spPr>
          <a:xfrm>
            <a:off x="31452572" y="5657497"/>
            <a:ext cx="10972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4800" b="1" dirty="0">
                <a:solidFill>
                  <a:schemeClr val="tx1"/>
                </a:solidFill>
              </a:rPr>
              <a:t>Significance of the Study</a:t>
            </a:r>
          </a:p>
        </p:txBody>
      </p:sp>
      <p:grpSp>
        <p:nvGrpSpPr>
          <p:cNvPr id="67" name="Group 66">
            <a:extLst>
              <a:ext uri="{FF2B5EF4-FFF2-40B4-BE49-F238E27FC236}">
                <a16:creationId xmlns:a16="http://schemas.microsoft.com/office/drawing/2014/main" id="{06041BEC-3ADB-9815-2F16-C6591511833E}"/>
              </a:ext>
            </a:extLst>
          </p:cNvPr>
          <p:cNvGrpSpPr/>
          <p:nvPr/>
        </p:nvGrpSpPr>
        <p:grpSpPr>
          <a:xfrm>
            <a:off x="13685142" y="12534022"/>
            <a:ext cx="16520916" cy="10281392"/>
            <a:chOff x="6264114" y="4675775"/>
            <a:chExt cx="9302784" cy="5820008"/>
          </a:xfrm>
        </p:grpSpPr>
        <p:sp>
          <p:nvSpPr>
            <p:cNvPr id="51" name="Arrow: Down 20">
              <a:extLst>
                <a:ext uri="{FF2B5EF4-FFF2-40B4-BE49-F238E27FC236}">
                  <a16:creationId xmlns:a16="http://schemas.microsoft.com/office/drawing/2014/main" id="{E53E5D09-4C15-40F8-848B-C5F3D4EB62AC}"/>
                </a:ext>
              </a:extLst>
            </p:cNvPr>
            <p:cNvSpPr/>
            <p:nvPr/>
          </p:nvSpPr>
          <p:spPr>
            <a:xfrm rot="16200000">
              <a:off x="12722107" y="6987753"/>
              <a:ext cx="274320" cy="914401"/>
            </a:xfrm>
            <a:prstGeom prst="downArrow">
              <a:avLst/>
            </a:prstGeom>
            <a:solidFill>
              <a:srgbClr val="FF0000"/>
            </a:solidFill>
            <a:ln w="25400" cap="flat" cmpd="sng" algn="ctr">
              <a:solidFill>
                <a:srgbClr val="7E5554">
                  <a:shade val="50000"/>
                </a:srgbClr>
              </a:solidFill>
              <a:prstDash val="solid"/>
            </a:ln>
            <a:effectLst/>
          </p:spPr>
          <p:txBody>
            <a:bodyPr rtlCol="0" anchor="ctr"/>
            <a:lstStyle/>
            <a:p>
              <a:pPr algn="ctr" defTabSz="914400">
                <a:defRPr/>
              </a:pPr>
              <a:endParaRPr lang="en-US" sz="3600" kern="0">
                <a:solidFill>
                  <a:srgbClr val="FFFFFF"/>
                </a:solidFill>
                <a:latin typeface="Arial"/>
              </a:endParaRPr>
            </a:p>
          </p:txBody>
        </p:sp>
        <p:sp>
          <p:nvSpPr>
            <p:cNvPr id="52" name="Arrow: Down 21">
              <a:extLst>
                <a:ext uri="{FF2B5EF4-FFF2-40B4-BE49-F238E27FC236}">
                  <a16:creationId xmlns:a16="http://schemas.microsoft.com/office/drawing/2014/main" id="{F572AE79-5DAF-4257-8265-0F9E7EA945E5}"/>
                </a:ext>
              </a:extLst>
            </p:cNvPr>
            <p:cNvSpPr/>
            <p:nvPr/>
          </p:nvSpPr>
          <p:spPr>
            <a:xfrm rot="5400000">
              <a:off x="8795587" y="6978485"/>
              <a:ext cx="274320" cy="914400"/>
            </a:xfrm>
            <a:prstGeom prst="downArrow">
              <a:avLst/>
            </a:prstGeom>
            <a:solidFill>
              <a:srgbClr val="FF0000"/>
            </a:solidFill>
            <a:ln w="25400" cap="flat" cmpd="sng" algn="ctr">
              <a:solidFill>
                <a:srgbClr val="7E5554">
                  <a:shade val="50000"/>
                </a:srgbClr>
              </a:solidFill>
              <a:prstDash val="solid"/>
            </a:ln>
            <a:effectLst/>
          </p:spPr>
          <p:txBody>
            <a:bodyPr rtlCol="0" anchor="ctr"/>
            <a:lstStyle/>
            <a:p>
              <a:pPr algn="ctr" defTabSz="914400">
                <a:defRPr/>
              </a:pPr>
              <a:endParaRPr lang="en-US" sz="3600" kern="0">
                <a:solidFill>
                  <a:srgbClr val="FFFFFF"/>
                </a:solidFill>
                <a:latin typeface="Arial"/>
              </a:endParaRPr>
            </a:p>
          </p:txBody>
        </p:sp>
        <p:sp>
          <p:nvSpPr>
            <p:cNvPr id="53" name="Arrow: Down 22">
              <a:extLst>
                <a:ext uri="{FF2B5EF4-FFF2-40B4-BE49-F238E27FC236}">
                  <a16:creationId xmlns:a16="http://schemas.microsoft.com/office/drawing/2014/main" id="{C079D881-AD7C-4DCE-B1EC-68E1805CD689}"/>
                </a:ext>
              </a:extLst>
            </p:cNvPr>
            <p:cNvSpPr/>
            <p:nvPr/>
          </p:nvSpPr>
          <p:spPr>
            <a:xfrm rot="2739138">
              <a:off x="8814093" y="7714561"/>
              <a:ext cx="274320" cy="914400"/>
            </a:xfrm>
            <a:prstGeom prst="downArrow">
              <a:avLst/>
            </a:prstGeom>
            <a:solidFill>
              <a:srgbClr val="FF0000"/>
            </a:solidFill>
            <a:ln w="25400" cap="flat" cmpd="sng" algn="ctr">
              <a:solidFill>
                <a:srgbClr val="7E5554">
                  <a:shade val="50000"/>
                </a:srgbClr>
              </a:solidFill>
              <a:prstDash val="solid"/>
            </a:ln>
            <a:effectLst/>
          </p:spPr>
          <p:txBody>
            <a:bodyPr rtlCol="0" anchor="ctr"/>
            <a:lstStyle/>
            <a:p>
              <a:pPr algn="ctr" defTabSz="914400">
                <a:defRPr/>
              </a:pPr>
              <a:endParaRPr lang="en-US" sz="3600" kern="0">
                <a:solidFill>
                  <a:srgbClr val="FFFFFF"/>
                </a:solidFill>
                <a:latin typeface="Arial"/>
              </a:endParaRPr>
            </a:p>
          </p:txBody>
        </p:sp>
        <p:sp>
          <p:nvSpPr>
            <p:cNvPr id="55" name="Arrow: Down 24">
              <a:extLst>
                <a:ext uri="{FF2B5EF4-FFF2-40B4-BE49-F238E27FC236}">
                  <a16:creationId xmlns:a16="http://schemas.microsoft.com/office/drawing/2014/main" id="{FE441A08-1C11-4DFA-A0BB-F6D67A4F1182}"/>
                </a:ext>
              </a:extLst>
            </p:cNvPr>
            <p:cNvSpPr/>
            <p:nvPr/>
          </p:nvSpPr>
          <p:spPr>
            <a:xfrm rot="13692018">
              <a:off x="12743942" y="6041546"/>
              <a:ext cx="274320" cy="914401"/>
            </a:xfrm>
            <a:prstGeom prst="downArrow">
              <a:avLst/>
            </a:prstGeom>
            <a:solidFill>
              <a:srgbClr val="FF0000"/>
            </a:solidFill>
            <a:ln w="25400" cap="flat" cmpd="sng" algn="ctr">
              <a:solidFill>
                <a:srgbClr val="7E5554">
                  <a:shade val="50000"/>
                </a:srgbClr>
              </a:solidFill>
              <a:prstDash val="solid"/>
            </a:ln>
            <a:effectLst/>
          </p:spPr>
          <p:txBody>
            <a:bodyPr rtlCol="0" anchor="ctr"/>
            <a:lstStyle/>
            <a:p>
              <a:pPr algn="ctr" defTabSz="914400">
                <a:defRPr/>
              </a:pPr>
              <a:endParaRPr lang="en-US" sz="3600" kern="0">
                <a:solidFill>
                  <a:srgbClr val="FFFFFF"/>
                </a:solidFill>
                <a:latin typeface="Arial"/>
              </a:endParaRPr>
            </a:p>
          </p:txBody>
        </p:sp>
        <p:sp>
          <p:nvSpPr>
            <p:cNvPr id="56" name="Arrow: Down 25">
              <a:extLst>
                <a:ext uri="{FF2B5EF4-FFF2-40B4-BE49-F238E27FC236}">
                  <a16:creationId xmlns:a16="http://schemas.microsoft.com/office/drawing/2014/main" id="{A9D7F227-1DBA-4A79-A8F3-45258B2DF712}"/>
                </a:ext>
              </a:extLst>
            </p:cNvPr>
            <p:cNvSpPr/>
            <p:nvPr/>
          </p:nvSpPr>
          <p:spPr>
            <a:xfrm rot="8099670">
              <a:off x="8838079" y="6052666"/>
              <a:ext cx="274320" cy="914400"/>
            </a:xfrm>
            <a:prstGeom prst="downArrow">
              <a:avLst/>
            </a:prstGeom>
            <a:solidFill>
              <a:srgbClr val="FF0000"/>
            </a:solidFill>
            <a:ln w="25400" cap="flat" cmpd="sng" algn="ctr">
              <a:solidFill>
                <a:srgbClr val="7E5554">
                  <a:shade val="50000"/>
                </a:srgbClr>
              </a:solidFill>
              <a:prstDash val="solid"/>
            </a:ln>
            <a:effectLst/>
          </p:spPr>
          <p:txBody>
            <a:bodyPr rtlCol="0" anchor="ctr"/>
            <a:lstStyle/>
            <a:p>
              <a:pPr algn="ctr" defTabSz="914400">
                <a:defRPr/>
              </a:pPr>
              <a:endParaRPr lang="en-US" sz="3600" kern="0">
                <a:solidFill>
                  <a:srgbClr val="FFFFFF"/>
                </a:solidFill>
                <a:latin typeface="Arial"/>
              </a:endParaRPr>
            </a:p>
          </p:txBody>
        </p:sp>
        <p:sp>
          <p:nvSpPr>
            <p:cNvPr id="50" name="Arrow: Down 19">
              <a:extLst>
                <a:ext uri="{FF2B5EF4-FFF2-40B4-BE49-F238E27FC236}">
                  <a16:creationId xmlns:a16="http://schemas.microsoft.com/office/drawing/2014/main" id="{B56B0ACB-D86A-4FA7-AFCF-C8B5D0BC5AC1}"/>
                </a:ext>
              </a:extLst>
            </p:cNvPr>
            <p:cNvSpPr/>
            <p:nvPr/>
          </p:nvSpPr>
          <p:spPr>
            <a:xfrm rot="19226958">
              <a:off x="12684590" y="7721448"/>
              <a:ext cx="274320" cy="914400"/>
            </a:xfrm>
            <a:prstGeom prst="downArrow">
              <a:avLst/>
            </a:prstGeom>
            <a:solidFill>
              <a:srgbClr val="FF0000"/>
            </a:solidFill>
            <a:ln w="25400" cap="flat" cmpd="sng" algn="ctr">
              <a:solidFill>
                <a:srgbClr val="7E5554">
                  <a:shade val="50000"/>
                </a:srgbClr>
              </a:solidFill>
              <a:prstDash val="solid"/>
            </a:ln>
            <a:effectLst/>
          </p:spPr>
          <p:txBody>
            <a:bodyPr rtlCol="0" anchor="ctr"/>
            <a:lstStyle/>
            <a:p>
              <a:pPr algn="ctr" defTabSz="914400">
                <a:defRPr/>
              </a:pPr>
              <a:endParaRPr lang="en-US" sz="3600" kern="0">
                <a:solidFill>
                  <a:srgbClr val="FFFFFF"/>
                </a:solidFill>
                <a:latin typeface="Arial"/>
              </a:endParaRPr>
            </a:p>
          </p:txBody>
        </p:sp>
        <p:pic>
          <p:nvPicPr>
            <p:cNvPr id="48" name="Picture 47" descr="A picture containing grass, outdoor, field, mammal&#10;&#10;Description automatically generated">
              <a:extLst>
                <a:ext uri="{FF2B5EF4-FFF2-40B4-BE49-F238E27FC236}">
                  <a16:creationId xmlns:a16="http://schemas.microsoft.com/office/drawing/2014/main" id="{FADF3956-67BE-6BE0-95DA-3C73DE52AB67}"/>
                </a:ext>
              </a:extLst>
            </p:cNvPr>
            <p:cNvPicPr>
              <a:picLocks noChangeAspect="1"/>
            </p:cNvPicPr>
            <p:nvPr/>
          </p:nvPicPr>
          <p:blipFill>
            <a:blip r:embed="rId3"/>
            <a:stretch>
              <a:fillRect/>
            </a:stretch>
          </p:blipFill>
          <p:spPr>
            <a:xfrm>
              <a:off x="6264114" y="6733963"/>
              <a:ext cx="2132969" cy="14219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4" name="Picture 53" descr="A cow standing in a field&#10;&#10;Description automatically generated with medium confidence">
              <a:extLst>
                <a:ext uri="{FF2B5EF4-FFF2-40B4-BE49-F238E27FC236}">
                  <a16:creationId xmlns:a16="http://schemas.microsoft.com/office/drawing/2014/main" id="{760234A1-95C6-AA4B-28A8-104DFB6B4DB1}"/>
                </a:ext>
              </a:extLst>
            </p:cNvPr>
            <p:cNvPicPr>
              <a:picLocks noChangeAspect="1"/>
            </p:cNvPicPr>
            <p:nvPr/>
          </p:nvPicPr>
          <p:blipFill>
            <a:blip r:embed="rId4"/>
            <a:stretch>
              <a:fillRect/>
            </a:stretch>
          </p:blipFill>
          <p:spPr>
            <a:xfrm>
              <a:off x="13233263" y="4721003"/>
              <a:ext cx="2131568" cy="14219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9" name="Picture 58" descr="A picture containing mammal, standing, wolf&#10;&#10;Description automatically generated">
              <a:extLst>
                <a:ext uri="{FF2B5EF4-FFF2-40B4-BE49-F238E27FC236}">
                  <a16:creationId xmlns:a16="http://schemas.microsoft.com/office/drawing/2014/main" id="{1480FEB3-B62F-C556-BD30-953C1AB8D8B6}"/>
                </a:ext>
              </a:extLst>
            </p:cNvPr>
            <p:cNvPicPr>
              <a:picLocks noChangeAspect="1"/>
            </p:cNvPicPr>
            <p:nvPr/>
          </p:nvPicPr>
          <p:blipFill>
            <a:blip r:embed="rId5"/>
            <a:stretch>
              <a:fillRect/>
            </a:stretch>
          </p:blipFill>
          <p:spPr>
            <a:xfrm>
              <a:off x="7002950" y="8524573"/>
              <a:ext cx="1542077" cy="190703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1" name="Picture 60" descr="A group of birds sit in a tree&#10;&#10;Description automatically generated with medium confidence">
              <a:extLst>
                <a:ext uri="{FF2B5EF4-FFF2-40B4-BE49-F238E27FC236}">
                  <a16:creationId xmlns:a16="http://schemas.microsoft.com/office/drawing/2014/main" id="{805DA720-CFD1-D4E1-9D5F-0329BEC4D28C}"/>
                </a:ext>
              </a:extLst>
            </p:cNvPr>
            <p:cNvPicPr>
              <a:picLocks noChangeAspect="1"/>
            </p:cNvPicPr>
            <p:nvPr/>
          </p:nvPicPr>
          <p:blipFill rotWithShape="1">
            <a:blip r:embed="rId6"/>
            <a:srcRect b="12168"/>
            <a:stretch/>
          </p:blipFill>
          <p:spPr>
            <a:xfrm>
              <a:off x="6519914" y="4675775"/>
              <a:ext cx="2132969" cy="14050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0" name="Picture 39">
              <a:extLst>
                <a:ext uri="{FF2B5EF4-FFF2-40B4-BE49-F238E27FC236}">
                  <a16:creationId xmlns:a16="http://schemas.microsoft.com/office/drawing/2014/main" id="{337ECA1D-31FB-4A67-9239-022D0CF48D88}"/>
                </a:ext>
              </a:extLst>
            </p:cNvPr>
            <p:cNvPicPr>
              <a:picLocks noChangeAspect="1"/>
            </p:cNvPicPr>
            <p:nvPr/>
          </p:nvPicPr>
          <p:blipFill rotWithShape="1">
            <a:blip r:embed="rId7"/>
            <a:srcRect l="1436" t="1191" r="9234" b="1339"/>
            <a:stretch/>
          </p:blipFill>
          <p:spPr>
            <a:xfrm>
              <a:off x="9118399" y="5486401"/>
              <a:ext cx="3587138" cy="3351873"/>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3" name="Picture 62" descr="A raccoon sitting in the grass&#10;&#10;Description automatically generated">
              <a:extLst>
                <a:ext uri="{FF2B5EF4-FFF2-40B4-BE49-F238E27FC236}">
                  <a16:creationId xmlns:a16="http://schemas.microsoft.com/office/drawing/2014/main" id="{D75AA61D-F24E-66AE-5581-BF5A4C40CE56}"/>
                </a:ext>
              </a:extLst>
            </p:cNvPr>
            <p:cNvPicPr>
              <a:picLocks noChangeAspect="1"/>
            </p:cNvPicPr>
            <p:nvPr/>
          </p:nvPicPr>
          <p:blipFill>
            <a:blip r:embed="rId8"/>
            <a:stretch>
              <a:fillRect/>
            </a:stretch>
          </p:blipFill>
          <p:spPr>
            <a:xfrm>
              <a:off x="13385297" y="6730227"/>
              <a:ext cx="2181601" cy="14517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5" name="Picture 64" descr="A picture containing grass, mammal, outdoor, tree&#10;&#10;Description automatically generated">
              <a:extLst>
                <a:ext uri="{FF2B5EF4-FFF2-40B4-BE49-F238E27FC236}">
                  <a16:creationId xmlns:a16="http://schemas.microsoft.com/office/drawing/2014/main" id="{23C69B53-CE96-A219-597D-51E49D6BB034}"/>
                </a:ext>
              </a:extLst>
            </p:cNvPr>
            <p:cNvPicPr>
              <a:picLocks noChangeAspect="1"/>
            </p:cNvPicPr>
            <p:nvPr/>
          </p:nvPicPr>
          <p:blipFill rotWithShape="1">
            <a:blip r:embed="rId9"/>
            <a:srcRect l="35431" r="16293"/>
            <a:stretch/>
          </p:blipFill>
          <p:spPr>
            <a:xfrm>
              <a:off x="13130081" y="8588749"/>
              <a:ext cx="1643990" cy="190703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66" name="TextBox 65">
            <a:extLst>
              <a:ext uri="{FF2B5EF4-FFF2-40B4-BE49-F238E27FC236}">
                <a16:creationId xmlns:a16="http://schemas.microsoft.com/office/drawing/2014/main" id="{136A2A16-444E-4C64-641B-7E5C06ED107F}"/>
              </a:ext>
            </a:extLst>
          </p:cNvPr>
          <p:cNvSpPr txBox="1"/>
          <p:nvPr/>
        </p:nvSpPr>
        <p:spPr>
          <a:xfrm>
            <a:off x="31443310" y="24773573"/>
            <a:ext cx="10972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4800" b="1" dirty="0">
                <a:solidFill>
                  <a:schemeClr val="tx1"/>
                </a:solidFill>
              </a:rPr>
              <a:t>References</a:t>
            </a:r>
          </a:p>
        </p:txBody>
      </p:sp>
      <p:pic>
        <p:nvPicPr>
          <p:cNvPr id="78" name="Picture 77" descr="Logo, company name&#10;&#10;Description automatically generated">
            <a:extLst>
              <a:ext uri="{FF2B5EF4-FFF2-40B4-BE49-F238E27FC236}">
                <a16:creationId xmlns:a16="http://schemas.microsoft.com/office/drawing/2014/main" id="{95A3C194-2DFD-A990-3194-C8F4FAEA2579}"/>
              </a:ext>
            </a:extLst>
          </p:cNvPr>
          <p:cNvPicPr>
            <a:picLocks noChangeAspect="1"/>
          </p:cNvPicPr>
          <p:nvPr/>
        </p:nvPicPr>
        <p:blipFill>
          <a:blip r:embed="rId10"/>
          <a:stretch>
            <a:fillRect/>
          </a:stretch>
        </p:blipFill>
        <p:spPr>
          <a:xfrm>
            <a:off x="38832920" y="208168"/>
            <a:ext cx="4572000" cy="4572000"/>
          </a:xfrm>
          <a:prstGeom prst="flowChartConnector">
            <a:avLst/>
          </a:prstGeom>
        </p:spPr>
      </p:pic>
      <p:sp>
        <p:nvSpPr>
          <p:cNvPr id="80" name="TextBox 79">
            <a:extLst>
              <a:ext uri="{FF2B5EF4-FFF2-40B4-BE49-F238E27FC236}">
                <a16:creationId xmlns:a16="http://schemas.microsoft.com/office/drawing/2014/main" id="{4D14D616-E960-77C5-0726-55663D60C048}"/>
              </a:ext>
            </a:extLst>
          </p:cNvPr>
          <p:cNvSpPr txBox="1"/>
          <p:nvPr/>
        </p:nvSpPr>
        <p:spPr>
          <a:xfrm>
            <a:off x="1259422" y="6712200"/>
            <a:ext cx="11222696" cy="15296495"/>
          </a:xfrm>
          <a:prstGeom prst="rect">
            <a:avLst/>
          </a:prstGeom>
          <a:noFill/>
          <a:ln>
            <a:noFill/>
          </a:ln>
        </p:spPr>
        <p:txBody>
          <a:bodyPr wrap="square" rtlCol="0" anchor="t">
            <a:spAutoFit/>
          </a:bodyPr>
          <a:lstStyle/>
          <a:p>
            <a:pPr algn="just"/>
            <a:r>
              <a:rPr lang="en-US" sz="3800" dirty="0">
                <a:solidFill>
                  <a:srgbClr val="000000"/>
                </a:solidFill>
                <a:latin typeface="Times New Roman" panose="02020603050405020304" pitchFamily="18" charset="0"/>
                <a:ea typeface="Times New Roman" panose="02020603050405020304" pitchFamily="18" charset="0"/>
              </a:rPr>
              <a:t>Part 139 airport operators are required to conduct a wildlife hazard assessment (WHA) whenever a wildlife strike occurs on or near the airport. The WHA is a formal assessment conducted by a qualified airport wildlife biologist (QAWB) to observe and identify wildlife species, their numbers, and behaviors; and to identify locations around the airport that could attract wildlife. The current approach, however, has several limitations that could be mitigated with innovative applications of unmanned aircraft systems (UAS). The researcher will explore the use of UAS technologies at night to support data collection during a WHA. The researcher will use a DJI Mavic 2 Enterprise Dual with both visual and thermal cameras, a spotlight and a </a:t>
            </a:r>
            <a:r>
              <a:rPr lang="en-US" sz="3800" dirty="0" err="1">
                <a:solidFill>
                  <a:srgbClr val="000000"/>
                </a:solidFill>
                <a:latin typeface="Times New Roman" panose="02020603050405020304" pitchFamily="18" charset="0"/>
                <a:ea typeface="Times New Roman" panose="02020603050405020304" pitchFamily="18" charset="0"/>
              </a:rPr>
              <a:t>Matrice</a:t>
            </a:r>
            <a:r>
              <a:rPr lang="en-US" sz="3800" dirty="0">
                <a:solidFill>
                  <a:srgbClr val="000000"/>
                </a:solidFill>
                <a:latin typeface="Times New Roman" panose="02020603050405020304" pitchFamily="18" charset="0"/>
                <a:ea typeface="Times New Roman" panose="02020603050405020304" pitchFamily="18" charset="0"/>
              </a:rPr>
              <a:t> 210 with a Zenmuse-XT2 thermal camera to collect data. Data will be collected in a farmland area located two nautical miles south of Daytona Beach International Airport. Our team will apply multiple strategies to mitigate the risks associated with UAS operations in an airport environment. Findings are expected to suggest that UAS technologies can streamline the WHA process during periods of darkness. Additionally, the researcher is expecting to develop benchmark safety protocols that can facilitate the effective integration of UAS into the airport environment.</a:t>
            </a:r>
            <a:endParaRPr lang="en-US" sz="3800" dirty="0">
              <a:latin typeface="Times New Roman" panose="02020603050405020304" pitchFamily="18" charset="0"/>
              <a:ea typeface="Times New Roman" panose="02020603050405020304" pitchFamily="18" charset="0"/>
            </a:endParaRPr>
          </a:p>
        </p:txBody>
      </p:sp>
      <p:sp>
        <p:nvSpPr>
          <p:cNvPr id="82" name="TextBox 81">
            <a:extLst>
              <a:ext uri="{FF2B5EF4-FFF2-40B4-BE49-F238E27FC236}">
                <a16:creationId xmlns:a16="http://schemas.microsoft.com/office/drawing/2014/main" id="{E71193ED-85CE-7E7F-6500-A3388708E016}"/>
              </a:ext>
            </a:extLst>
          </p:cNvPr>
          <p:cNvSpPr txBox="1"/>
          <p:nvPr/>
        </p:nvSpPr>
        <p:spPr>
          <a:xfrm>
            <a:off x="31445814" y="17305667"/>
            <a:ext cx="10972800"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4800" b="1" dirty="0">
                <a:solidFill>
                  <a:schemeClr val="tx1"/>
                </a:solidFill>
              </a:rPr>
              <a:t>Safety Risk Management Strategies</a:t>
            </a:r>
          </a:p>
        </p:txBody>
      </p:sp>
      <p:sp>
        <p:nvSpPr>
          <p:cNvPr id="84" name="TextBox 83">
            <a:extLst>
              <a:ext uri="{FF2B5EF4-FFF2-40B4-BE49-F238E27FC236}">
                <a16:creationId xmlns:a16="http://schemas.microsoft.com/office/drawing/2014/main" id="{E968A331-CCE1-84A8-453F-E28B0835CFB0}"/>
              </a:ext>
            </a:extLst>
          </p:cNvPr>
          <p:cNvSpPr txBox="1"/>
          <p:nvPr/>
        </p:nvSpPr>
        <p:spPr>
          <a:xfrm>
            <a:off x="31286646" y="6708664"/>
            <a:ext cx="11373596" cy="10033516"/>
          </a:xfrm>
          <a:prstGeom prst="rect">
            <a:avLst/>
          </a:prstGeom>
          <a:noFill/>
        </p:spPr>
        <p:txBody>
          <a:bodyPr wrap="square" rtlCol="0" anchor="ctr" anchorCtr="1">
            <a:spAutoFit/>
          </a:bodyPr>
          <a:lstStyle/>
          <a:p>
            <a:pPr algn="just"/>
            <a:r>
              <a:rPr lang="en-US" sz="3800" dirty="0">
                <a:solidFill>
                  <a:srgbClr val="000000"/>
                </a:solidFill>
                <a:latin typeface="Times New Roman" panose="02020603050405020304" pitchFamily="18" charset="0"/>
              </a:rPr>
              <a:t>Historically, ground-based exploration (often with the assistance of binoculars) does not offer a bird’s-eye view of wildlife, nor are the locations conducive to reach by vehicle or on foot (e.g., wetlands, marshes, etc.) [1]. Furthermore, these assessments fail to capture the nocturnal nature or congregations of large-massed animals that have emerged as more dangerous to aviation. Moreover, traditional WHA conducted at night use trapping and animal marking techniques are highly invasive [3]. Other methods call for night vision equipment that does not adequately penetrate the landscape, or vehicle-mounted spotlights that potentially pose a hazard to aircraft, other vehicles, or airport towers if pointed inappropriately [3]. Hence, the use of UAS technology is a less intrusive means to assist with wildlife surveys, and from an aerial perspective that extends beyond conventional practices. </a:t>
            </a:r>
            <a:endParaRPr lang="en-US" sz="3800" dirty="0"/>
          </a:p>
        </p:txBody>
      </p:sp>
      <p:sp>
        <p:nvSpPr>
          <p:cNvPr id="85" name="TextBox 84">
            <a:extLst>
              <a:ext uri="{FF2B5EF4-FFF2-40B4-BE49-F238E27FC236}">
                <a16:creationId xmlns:a16="http://schemas.microsoft.com/office/drawing/2014/main" id="{A420E581-F024-0AD0-DF50-A953F0D77282}"/>
              </a:ext>
            </a:extLst>
          </p:cNvPr>
          <p:cNvSpPr txBox="1"/>
          <p:nvPr/>
        </p:nvSpPr>
        <p:spPr>
          <a:xfrm>
            <a:off x="31286646" y="25788093"/>
            <a:ext cx="11185216" cy="526297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r>
              <a:rPr lang="en-US" sz="1600" dirty="0">
                <a:solidFill>
                  <a:srgbClr val="000000"/>
                </a:solidFill>
                <a:latin typeface="Times New Roman" panose="02020603050405020304" pitchFamily="18" charset="0"/>
              </a:rPr>
              <a:t>Cabrera*, J., </a:t>
            </a:r>
            <a:r>
              <a:rPr lang="en-US" sz="1600" dirty="0" err="1">
                <a:solidFill>
                  <a:srgbClr val="000000"/>
                </a:solidFill>
                <a:latin typeface="Times New Roman" panose="02020603050405020304" pitchFamily="18" charset="0"/>
              </a:rPr>
              <a:t>Chimino</a:t>
            </a:r>
            <a:r>
              <a:rPr lang="en-US" sz="1600" dirty="0">
                <a:solidFill>
                  <a:srgbClr val="000000"/>
                </a:solidFill>
                <a:latin typeface="Times New Roman" panose="02020603050405020304" pitchFamily="18" charset="0"/>
              </a:rPr>
              <a:t>*, A., Woolf*, N., Schwarz*, M., &amp; Mendonca, F. A. C. (2021). Applying UAS for wildlife hazard management at airports. </a:t>
            </a:r>
            <a:r>
              <a:rPr lang="en-US" sz="1600" i="1" dirty="0">
                <a:solidFill>
                  <a:srgbClr val="000000"/>
                </a:solidFill>
                <a:latin typeface="Times New Roman" panose="02020603050405020304" pitchFamily="18" charset="0"/>
              </a:rPr>
              <a:t>FAA challenge: Smart airport student competition</a:t>
            </a:r>
            <a:r>
              <a:rPr lang="en-US" sz="1600" dirty="0">
                <a:solidFill>
                  <a:srgbClr val="000000"/>
                </a:solidFill>
                <a:latin typeface="Times New Roman" panose="02020603050405020304" pitchFamily="18" charset="0"/>
              </a:rPr>
              <a:t>. Retrieved from http://faachallenge.nianet.org/wp-content/uploads/FAA_ 2021_TechnicalPaper_EmbryRiddleAeronauticalUniversity.pdf. </a:t>
            </a:r>
          </a:p>
          <a:p>
            <a:r>
              <a:rPr lang="en-US" sz="1600" dirty="0">
                <a:solidFill>
                  <a:srgbClr val="000000"/>
                </a:solidFill>
                <a:latin typeface="Times New Roman" panose="02020603050405020304" pitchFamily="18" charset="0"/>
              </a:rPr>
              <a:t>[2] </a:t>
            </a:r>
            <a:r>
              <a:rPr lang="en-US" sz="1600" dirty="0" err="1">
                <a:solidFill>
                  <a:srgbClr val="000000"/>
                </a:solidFill>
                <a:latin typeface="Times New Roman" panose="02020603050405020304" pitchFamily="18" charset="0"/>
              </a:rPr>
              <a:t>Dolbeer</a:t>
            </a:r>
            <a:r>
              <a:rPr lang="en-US" sz="1600" dirty="0">
                <a:solidFill>
                  <a:srgbClr val="000000"/>
                </a:solidFill>
                <a:latin typeface="Times New Roman" panose="02020603050405020304" pitchFamily="18" charset="0"/>
              </a:rPr>
              <a:t>, R. A., </a:t>
            </a:r>
            <a:r>
              <a:rPr lang="en-US" sz="1600" dirty="0" err="1">
                <a:solidFill>
                  <a:srgbClr val="000000"/>
                </a:solidFill>
                <a:latin typeface="Times New Roman" panose="02020603050405020304" pitchFamily="18" charset="0"/>
              </a:rPr>
              <a:t>Begier</a:t>
            </a:r>
            <a:r>
              <a:rPr lang="en-US" sz="1600" dirty="0">
                <a:solidFill>
                  <a:srgbClr val="000000"/>
                </a:solidFill>
                <a:latin typeface="Times New Roman" panose="02020603050405020304" pitchFamily="18" charset="0"/>
              </a:rPr>
              <a:t>, M. J., Miller, P. R., Weller, J. R., &amp; Anderson, A. L. (2022). </a:t>
            </a:r>
            <a:r>
              <a:rPr lang="en-US" sz="1600" i="1" dirty="0">
                <a:solidFill>
                  <a:srgbClr val="000000"/>
                </a:solidFill>
                <a:latin typeface="Times New Roman" panose="02020603050405020304" pitchFamily="18" charset="0"/>
              </a:rPr>
              <a:t>Wildlife strikes to civil aircraft in the United States: 1990-2021 </a:t>
            </a:r>
            <a:r>
              <a:rPr lang="en-US" sz="1600" dirty="0">
                <a:solidFill>
                  <a:srgbClr val="000000"/>
                </a:solidFill>
                <a:latin typeface="Times New Roman" panose="02020603050405020304" pitchFamily="18" charset="0"/>
              </a:rPr>
              <a:t>(Serial Report Number 28). https://www.faa.gov/sites/faa.gov/files/2022-07/Wildlife-Strike-Report-1990-2021.pdf </a:t>
            </a:r>
          </a:p>
          <a:p>
            <a:r>
              <a:rPr lang="en-US" sz="1600" dirty="0">
                <a:solidFill>
                  <a:srgbClr val="000000"/>
                </a:solidFill>
                <a:latin typeface="Times New Roman" panose="02020603050405020304" pitchFamily="18" charset="0"/>
                <a:cs typeface="Times New Roman" panose="02020603050405020304" pitchFamily="18" charset="0"/>
              </a:rPr>
              <a:t>[3] </a:t>
            </a:r>
            <a:r>
              <a:rPr lang="en-US" sz="1600" dirty="0">
                <a:solidFill>
                  <a:srgbClr val="000000"/>
                </a:solidFill>
                <a:latin typeface="Times New Roman" panose="02020603050405020304" pitchFamily="18" charset="0"/>
              </a:rPr>
              <a:t>Federal Aviation Administration (FAA). (2018). </a:t>
            </a:r>
            <a:r>
              <a:rPr lang="en-US" sz="1600" i="1" dirty="0">
                <a:solidFill>
                  <a:srgbClr val="000000"/>
                </a:solidFill>
                <a:latin typeface="Times New Roman" panose="02020603050405020304" pitchFamily="18" charset="0"/>
              </a:rPr>
              <a:t>Protocol for the conduct and review of wildlife hazard site visits, wildlife hazard assessments, and wildlife hazard management plans </a:t>
            </a:r>
            <a:r>
              <a:rPr lang="en-US" sz="1600" dirty="0">
                <a:solidFill>
                  <a:srgbClr val="000000"/>
                </a:solidFill>
                <a:latin typeface="Times New Roman" panose="02020603050405020304" pitchFamily="18" charset="0"/>
              </a:rPr>
              <a:t>(AC 150/5200-38). FAA. https://www.faa.gov/documentLibrary/media/Advisory_Circular/150-5200-38.pdf </a:t>
            </a:r>
          </a:p>
          <a:p>
            <a:r>
              <a:rPr lang="en-US" sz="1600" dirty="0">
                <a:solidFill>
                  <a:srgbClr val="000000"/>
                </a:solidFill>
                <a:latin typeface="Times New Roman" panose="02020603050405020304" pitchFamily="18" charset="0"/>
              </a:rPr>
              <a:t>[4] Federal Aviation Administration (FAA). (2022). </a:t>
            </a:r>
            <a:r>
              <a:rPr lang="en-US" sz="1600" i="1" dirty="0">
                <a:solidFill>
                  <a:srgbClr val="000000"/>
                </a:solidFill>
                <a:latin typeface="Times New Roman" panose="02020603050405020304" pitchFamily="18" charset="0"/>
              </a:rPr>
              <a:t>Wildlife strikes to civil aircraft in the United States, 1990-2021</a:t>
            </a:r>
            <a:r>
              <a:rPr lang="en-US" sz="1600" dirty="0">
                <a:solidFill>
                  <a:srgbClr val="000000"/>
                </a:solidFill>
                <a:latin typeface="Times New Roman" panose="02020603050405020304" pitchFamily="18" charset="0"/>
              </a:rPr>
              <a:t>. FAA. https://www.faa.gov/sites/faa.gov/files/2022-07/Wildlife-Strike-Report-1990-2021.pdf </a:t>
            </a:r>
          </a:p>
          <a:p>
            <a:r>
              <a:rPr lang="en-US" sz="1600" dirty="0">
                <a:solidFill>
                  <a:srgbClr val="000000"/>
                </a:solidFill>
                <a:latin typeface="Times New Roman" panose="02020603050405020304" pitchFamily="18" charset="0"/>
                <a:cs typeface="Times New Roman" panose="02020603050405020304" pitchFamily="18" charset="0"/>
              </a:rPr>
              <a:t>[5] </a:t>
            </a:r>
            <a:r>
              <a:rPr lang="en-US" sz="1600" dirty="0">
                <a:solidFill>
                  <a:srgbClr val="000000"/>
                </a:solidFill>
                <a:latin typeface="Times New Roman" panose="02020603050405020304" pitchFamily="18" charset="0"/>
              </a:rPr>
              <a:t>Hamilton, B. A. (2020a). </a:t>
            </a:r>
            <a:r>
              <a:rPr lang="en-US" sz="1600" i="1" dirty="0">
                <a:solidFill>
                  <a:srgbClr val="000000"/>
                </a:solidFill>
                <a:latin typeface="Times New Roman" panose="02020603050405020304" pitchFamily="18" charset="0"/>
              </a:rPr>
              <a:t>Airports and unmanned aircraft systems Volume 1: Managing and engaging stakeholders on UAS in the vicinity of airports </a:t>
            </a:r>
            <a:r>
              <a:rPr lang="en-US" sz="1600" dirty="0">
                <a:solidFill>
                  <a:srgbClr val="000000"/>
                </a:solidFill>
                <a:latin typeface="Times New Roman" panose="02020603050405020304" pitchFamily="18" charset="0"/>
              </a:rPr>
              <a:t>(ACRP Research Report No. 212, volume 1). Transportation Research Board on the National Academies. https://www.nap.edu/ catalog/25607/airports-and-unmanned-aircraft-systems-volume-3-potential-use-of-uas-by-airport-operators </a:t>
            </a:r>
          </a:p>
          <a:p>
            <a:r>
              <a:rPr lang="en-US" sz="1600" dirty="0">
                <a:solidFill>
                  <a:srgbClr val="000000"/>
                </a:solidFill>
                <a:latin typeface="Times New Roman" panose="02020603050405020304" pitchFamily="18" charset="0"/>
                <a:cs typeface="Times New Roman" panose="02020603050405020304" pitchFamily="18" charset="0"/>
              </a:rPr>
              <a:t>[6] </a:t>
            </a:r>
            <a:r>
              <a:rPr lang="en-US" sz="1600" dirty="0">
                <a:solidFill>
                  <a:srgbClr val="000000"/>
                </a:solidFill>
                <a:latin typeface="Times New Roman" panose="02020603050405020304" pitchFamily="18" charset="0"/>
              </a:rPr>
              <a:t>Hamilton, B. A. (2020b). </a:t>
            </a:r>
            <a:r>
              <a:rPr lang="en-US" sz="1600" i="1" dirty="0">
                <a:solidFill>
                  <a:srgbClr val="000000"/>
                </a:solidFill>
                <a:latin typeface="Times New Roman" panose="02020603050405020304" pitchFamily="18" charset="0"/>
              </a:rPr>
              <a:t>Airports and unmanned aircraft systems Volume 3: Potential use of UAS by airport operators </a:t>
            </a:r>
            <a:r>
              <a:rPr lang="en-US" sz="1600" dirty="0">
                <a:solidFill>
                  <a:srgbClr val="000000"/>
                </a:solidFill>
                <a:latin typeface="Times New Roman" panose="02020603050405020304" pitchFamily="18" charset="0"/>
              </a:rPr>
              <a:t>(ACRP Research Report No. 212, volume 3). Transportation Research Board on the National Academies. https://www.nap.edu/ catalog/25607/airports-and-unmanned-aircraft-systems-volume-3-potential-use-of-uas-by-airport-operators </a:t>
            </a:r>
          </a:p>
          <a:p>
            <a:r>
              <a:rPr lang="en-US" sz="1600" dirty="0">
                <a:solidFill>
                  <a:srgbClr val="000000"/>
                </a:solidFill>
                <a:latin typeface="Times New Roman" panose="02020603050405020304" pitchFamily="18" charset="0"/>
                <a:cs typeface="Times New Roman" panose="02020603050405020304" pitchFamily="18" charset="0"/>
              </a:rPr>
              <a:t>[7] </a:t>
            </a:r>
            <a:r>
              <a:rPr lang="en-US" sz="1600" dirty="0">
                <a:solidFill>
                  <a:srgbClr val="000000"/>
                </a:solidFill>
                <a:latin typeface="Times New Roman" panose="02020603050405020304" pitchFamily="18" charset="0"/>
              </a:rPr>
              <a:t>Hamilton, B. A. (2020c). </a:t>
            </a:r>
            <a:r>
              <a:rPr lang="en-US" sz="1600" i="1" dirty="0">
                <a:solidFill>
                  <a:srgbClr val="000000"/>
                </a:solidFill>
                <a:latin typeface="Times New Roman" panose="02020603050405020304" pitchFamily="18" charset="0"/>
              </a:rPr>
              <a:t>Airports and unmanned aircraft systems Volume 2: Incorporating UAS into airport infrastructure planning guidebook </a:t>
            </a:r>
            <a:r>
              <a:rPr lang="en-US" sz="1600" dirty="0">
                <a:solidFill>
                  <a:srgbClr val="000000"/>
                </a:solidFill>
                <a:latin typeface="Times New Roman" panose="02020603050405020304" pitchFamily="18" charset="0"/>
              </a:rPr>
              <a:t>(ACRP Research Report No. 212, volume 2). Transportation Research Board on the National Academies. https://www.nap.edu/ catalog/25607/airports-and-unmanned-aircraft-ystems-volume-3-potential-use-of-uas-by-airport-operators </a:t>
            </a:r>
          </a:p>
          <a:p>
            <a:r>
              <a:rPr lang="en-US" sz="1600" dirty="0">
                <a:solidFill>
                  <a:srgbClr val="000000"/>
                </a:solidFill>
                <a:latin typeface="Times New Roman" panose="02020603050405020304" pitchFamily="18" charset="0"/>
                <a:cs typeface="Times New Roman" panose="02020603050405020304" pitchFamily="18" charset="0"/>
              </a:rPr>
              <a:t>[8] </a:t>
            </a:r>
            <a:r>
              <a:rPr lang="en-US" sz="1600" dirty="0">
                <a:solidFill>
                  <a:srgbClr val="000000"/>
                </a:solidFill>
                <a:latin typeface="Times New Roman" panose="02020603050405020304" pitchFamily="18" charset="0"/>
              </a:rPr>
              <a:t>Pfeiffer, M. B., Blackwell, B. F., &amp; </a:t>
            </a:r>
            <a:r>
              <a:rPr lang="en-US" sz="1600" dirty="0" err="1">
                <a:solidFill>
                  <a:srgbClr val="000000"/>
                </a:solidFill>
                <a:latin typeface="Times New Roman" panose="02020603050405020304" pitchFamily="18" charset="0"/>
              </a:rPr>
              <a:t>DeVault</a:t>
            </a:r>
            <a:r>
              <a:rPr lang="en-US" sz="1600" dirty="0">
                <a:solidFill>
                  <a:srgbClr val="000000"/>
                </a:solidFill>
                <a:latin typeface="Times New Roman" panose="02020603050405020304" pitchFamily="18" charset="0"/>
              </a:rPr>
              <a:t>, T. L. (2018). Quantification of avian hazards to military aircraft and implications for wildlife management. </a:t>
            </a:r>
            <a:r>
              <a:rPr lang="en-US" sz="1600" i="1" dirty="0" err="1">
                <a:solidFill>
                  <a:srgbClr val="000000"/>
                </a:solidFill>
                <a:latin typeface="Times New Roman" panose="02020603050405020304" pitchFamily="18" charset="0"/>
              </a:rPr>
              <a:t>PloS</a:t>
            </a:r>
            <a:r>
              <a:rPr lang="en-US" sz="1600" i="1" dirty="0">
                <a:solidFill>
                  <a:srgbClr val="000000"/>
                </a:solidFill>
                <a:latin typeface="Times New Roman" panose="02020603050405020304" pitchFamily="18" charset="0"/>
              </a:rPr>
              <a:t> one, 13</a:t>
            </a:r>
            <a:r>
              <a:rPr lang="en-US" sz="1600" dirty="0">
                <a:solidFill>
                  <a:srgbClr val="000000"/>
                </a:solidFill>
                <a:latin typeface="Times New Roman" panose="02020603050405020304" pitchFamily="18" charset="0"/>
              </a:rPr>
              <a:t>(11), e0206599. https://doi.org/10.1371/journal.pone.0206599 </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81FD9253-C155-28CB-EBF0-A24EF9AB9929}"/>
              </a:ext>
            </a:extLst>
          </p:cNvPr>
          <p:cNvSpPr txBox="1"/>
          <p:nvPr/>
        </p:nvSpPr>
        <p:spPr>
          <a:xfrm>
            <a:off x="13623036" y="6638793"/>
            <a:ext cx="16522692" cy="5355312"/>
          </a:xfrm>
          <a:prstGeom prst="rect">
            <a:avLst/>
          </a:prstGeom>
          <a:noFill/>
        </p:spPr>
        <p:txBody>
          <a:bodyPr wrap="square" rtlCol="0">
            <a:spAutoFit/>
          </a:bodyPr>
          <a:lstStyle/>
          <a:p>
            <a:pPr algn="just"/>
            <a:r>
              <a:rPr lang="en-US" sz="3800" dirty="0">
                <a:solidFill>
                  <a:srgbClr val="000000"/>
                </a:solidFill>
                <a:latin typeface="Times New Roman" panose="02020603050405020304" pitchFamily="18" charset="0"/>
              </a:rPr>
              <a:t>The researcher will lead a small team of undergraduate students to assist with data capture, visual observing, flight operations, and data analysis during the hours of twilight leading into nightfall. This study will employ a DJI </a:t>
            </a:r>
            <a:r>
              <a:rPr lang="en-US" sz="3800" dirty="0" err="1">
                <a:solidFill>
                  <a:srgbClr val="000000"/>
                </a:solidFill>
                <a:latin typeface="Times New Roman" panose="02020603050405020304" pitchFamily="18" charset="0"/>
              </a:rPr>
              <a:t>Matrice</a:t>
            </a:r>
            <a:r>
              <a:rPr lang="en-US" sz="3800" dirty="0">
                <a:solidFill>
                  <a:srgbClr val="000000"/>
                </a:solidFill>
                <a:latin typeface="Times New Roman" panose="02020603050405020304" pitchFamily="18" charset="0"/>
              </a:rPr>
              <a:t> 210 with an XT-2 thermal camera to achieve the thermal imaging requirement. The team will use a dedicated trailer to house the necessary equipment to ensure optimal research procedures, such as an Automatic Dependent Surveillance – Broadcast (ADS-B) flight box, in concert with </a:t>
            </a:r>
            <a:r>
              <a:rPr lang="en-US" sz="3800" dirty="0" err="1">
                <a:solidFill>
                  <a:srgbClr val="000000"/>
                </a:solidFill>
                <a:latin typeface="Times New Roman" panose="02020603050405020304" pitchFamily="18" charset="0"/>
              </a:rPr>
              <a:t>ForeFlight</a:t>
            </a:r>
            <a:r>
              <a:rPr lang="en-US" sz="3800" dirty="0">
                <a:solidFill>
                  <a:srgbClr val="000000"/>
                </a:solidFill>
                <a:latin typeface="Times New Roman" panose="02020603050405020304" pitchFamily="18" charset="0"/>
              </a:rPr>
              <a:t> to monitor manned air traffic; and two television monitors, one to display </a:t>
            </a:r>
            <a:r>
              <a:rPr lang="en-US" sz="3800" dirty="0" err="1">
                <a:solidFill>
                  <a:srgbClr val="000000"/>
                </a:solidFill>
                <a:latin typeface="Times New Roman" panose="02020603050405020304" pitchFamily="18" charset="0"/>
              </a:rPr>
              <a:t>ForeFlight</a:t>
            </a:r>
            <a:r>
              <a:rPr lang="en-US" sz="3800" dirty="0">
                <a:solidFill>
                  <a:srgbClr val="000000"/>
                </a:solidFill>
                <a:latin typeface="Times New Roman" panose="02020603050405020304" pitchFamily="18" charset="0"/>
              </a:rPr>
              <a:t> information, and the other, connected to the drone’s controller via an HDMI cable, to mirror the drone’s screen. </a:t>
            </a:r>
            <a:endParaRPr lang="en-US" sz="3800" dirty="0"/>
          </a:p>
        </p:txBody>
      </p:sp>
      <p:sp>
        <p:nvSpPr>
          <p:cNvPr id="87" name="TextBox 86">
            <a:extLst>
              <a:ext uri="{FF2B5EF4-FFF2-40B4-BE49-F238E27FC236}">
                <a16:creationId xmlns:a16="http://schemas.microsoft.com/office/drawing/2014/main" id="{8FBA3255-4985-C3D4-AFDA-E9E673BB5934}"/>
              </a:ext>
            </a:extLst>
          </p:cNvPr>
          <p:cNvSpPr txBox="1"/>
          <p:nvPr/>
        </p:nvSpPr>
        <p:spPr>
          <a:xfrm>
            <a:off x="31286645" y="18269678"/>
            <a:ext cx="11286134" cy="5940088"/>
          </a:xfrm>
          <a:prstGeom prst="rect">
            <a:avLst/>
          </a:prstGeom>
          <a:noFill/>
        </p:spPr>
        <p:txBody>
          <a:bodyPr wrap="square" rtlCol="0">
            <a:spAutoFit/>
          </a:bodyPr>
          <a:lstStyle/>
          <a:p>
            <a:pPr algn="just"/>
            <a:r>
              <a:rPr lang="en-US" sz="3800" dirty="0">
                <a:solidFill>
                  <a:srgbClr val="000000"/>
                </a:solidFill>
                <a:latin typeface="Times New Roman" panose="02020603050405020304" pitchFamily="18" charset="0"/>
              </a:rPr>
              <a:t>The team will adopt SRM procedures to help mitigate the possibility of conflicts between manned aircraft operations and UAS during the data collection process, including geofencing, a visual observer (VO) [5, 6, 7], and UAS flights being conducted below 200 feet above ground level (AGL). Noteworthy to mention that at least one member of the team will stay inside the trailer during the entire data collection process monitoring the live traffic feed and communicating (e.g., walkie-talkies) with the drone’s pilot and the visual observer. </a:t>
            </a:r>
            <a:endParaRPr lang="en-US" sz="3800" dirty="0"/>
          </a:p>
        </p:txBody>
      </p:sp>
      <p:sp>
        <p:nvSpPr>
          <p:cNvPr id="89" name="TextBox 88">
            <a:extLst>
              <a:ext uri="{FF2B5EF4-FFF2-40B4-BE49-F238E27FC236}">
                <a16:creationId xmlns:a16="http://schemas.microsoft.com/office/drawing/2014/main" id="{0C6E7F1F-0BA4-41CB-7A5B-CF349D85B12D}"/>
              </a:ext>
            </a:extLst>
          </p:cNvPr>
          <p:cNvSpPr txBox="1"/>
          <p:nvPr/>
        </p:nvSpPr>
        <p:spPr>
          <a:xfrm>
            <a:off x="1315820" y="23414021"/>
            <a:ext cx="11222696" cy="8279190"/>
          </a:xfrm>
          <a:prstGeom prst="rect">
            <a:avLst/>
          </a:prstGeom>
          <a:noFill/>
        </p:spPr>
        <p:txBody>
          <a:bodyPr wrap="square" rtlCol="0">
            <a:spAutoFit/>
          </a:bodyPr>
          <a:lstStyle/>
          <a:p>
            <a:pPr algn="just"/>
            <a:r>
              <a:rPr lang="en-US" sz="3800" dirty="0">
                <a:solidFill>
                  <a:srgbClr val="000000"/>
                </a:solidFill>
                <a:latin typeface="Times New Roman" panose="02020603050405020304" pitchFamily="18" charset="0"/>
              </a:rPr>
              <a:t>Studies have identified a positive relationship between the body mass of an animal and the likelihood of a damaging strike [4, 8]. Similarly, there is evidence that supports a higher risk of strikes with terrestrial mammals at night [2, 4]. This stands to reason considering most terrestrial animals listed in the FAA’s Wildlife Strike Database of the fifty most hazardous wildlife species tend to be crepuscular (most active before sunrise and after sunset) or solely nocturnal. Herein lies an opportunity to enhance current WHA during periods of darkness. Through UAS innovation technologies, there is a potential to extend the range, perspective, and penetrate locations previously inaccessible to </a:t>
            </a:r>
            <a:r>
              <a:rPr lang="en-US" sz="3800" dirty="0">
                <a:solidFill>
                  <a:srgbClr val="000000"/>
                </a:solidFill>
                <a:latin typeface="Times New Roman" panose="02020603050405020304" pitchFamily="18" charset="0"/>
                <a:ea typeface="Times New Roman" panose="02020603050405020304" pitchFamily="18" charset="0"/>
              </a:rPr>
              <a:t>qualified airport wildlife biologists.</a:t>
            </a:r>
            <a:endParaRPr lang="en-US" sz="3800" dirty="0"/>
          </a:p>
        </p:txBody>
      </p:sp>
      <p:sp>
        <p:nvSpPr>
          <p:cNvPr id="90" name="TextBox 89">
            <a:extLst>
              <a:ext uri="{FF2B5EF4-FFF2-40B4-BE49-F238E27FC236}">
                <a16:creationId xmlns:a16="http://schemas.microsoft.com/office/drawing/2014/main" id="{55D562F4-F851-D8F6-BE29-C227246933DB}"/>
              </a:ext>
            </a:extLst>
          </p:cNvPr>
          <p:cNvSpPr txBox="1"/>
          <p:nvPr/>
        </p:nvSpPr>
        <p:spPr>
          <a:xfrm>
            <a:off x="13637376" y="24347393"/>
            <a:ext cx="16598676" cy="8279190"/>
          </a:xfrm>
          <a:prstGeom prst="rect">
            <a:avLst/>
          </a:prstGeom>
          <a:noFill/>
        </p:spPr>
        <p:txBody>
          <a:bodyPr wrap="square" rtlCol="0">
            <a:spAutoFit/>
          </a:bodyPr>
          <a:lstStyle/>
          <a:p>
            <a:pPr algn="just"/>
            <a:r>
              <a:rPr lang="en-US" sz="3800" dirty="0">
                <a:solidFill>
                  <a:srgbClr val="000000"/>
                </a:solidFill>
                <a:latin typeface="Times New Roman" panose="02020603050405020304" pitchFamily="18" charset="0"/>
              </a:rPr>
              <a:t>To obtain the best possible outcomes, the test flights will use both automated and manual flight modes. The first mode will provide a baseline of the area and thermal signatures of resting objects (e.g., presence and location of mammals). The second mode of flight will then shift to manual operations whereby the pilot-in-command (PIC) will observe and loiter over areas of interest. Quantitative and qualitative analyses will help identify: </a:t>
            </a:r>
          </a:p>
          <a:p>
            <a:pPr marL="685800" indent="-685800" algn="just">
              <a:buFont typeface="+mj-lt"/>
              <a:buAutoNum type="arabicPeriod"/>
            </a:pPr>
            <a:r>
              <a:rPr lang="en-US" sz="3800" dirty="0">
                <a:solidFill>
                  <a:srgbClr val="000000"/>
                </a:solidFill>
                <a:latin typeface="Times New Roman" panose="02020603050405020304" pitchFamily="18" charset="0"/>
              </a:rPr>
              <a:t>The workflows and best practices for applying UAS technologies during a WHA at night; </a:t>
            </a:r>
          </a:p>
          <a:p>
            <a:pPr marL="685800" indent="-685800" algn="just">
              <a:buFont typeface="+mj-lt"/>
              <a:buAutoNum type="arabicPeriod"/>
            </a:pPr>
            <a:r>
              <a:rPr lang="en-US" sz="3800" dirty="0">
                <a:solidFill>
                  <a:srgbClr val="000000"/>
                </a:solidFill>
                <a:latin typeface="Times New Roman" panose="02020603050405020304" pitchFamily="18" charset="0"/>
              </a:rPr>
              <a:t>Whether UAS thermal imaging is effective in detection of wildlife during periods of darkness; and </a:t>
            </a:r>
          </a:p>
          <a:p>
            <a:pPr marL="685800" indent="-685800" algn="just">
              <a:buFont typeface="+mj-lt"/>
              <a:buAutoNum type="arabicPeriod"/>
            </a:pPr>
            <a:r>
              <a:rPr lang="en-US" sz="3800" dirty="0">
                <a:solidFill>
                  <a:srgbClr val="000000"/>
                </a:solidFill>
                <a:latin typeface="Times New Roman" panose="02020603050405020304" pitchFamily="18" charset="0"/>
              </a:rPr>
              <a:t>Whether UAS thermal imaging is effective in identifying the land uses and habitats at the data collection area that are attracting hazardous wildlife to the airport environment. </a:t>
            </a:r>
          </a:p>
          <a:p>
            <a:pPr algn="just"/>
            <a:endParaRPr lang="en-US" sz="3800" dirty="0"/>
          </a:p>
        </p:txBody>
      </p:sp>
    </p:spTree>
    <p:extLst>
      <p:ext uri="{BB962C8B-B14F-4D97-AF65-F5344CB8AC3E}">
        <p14:creationId xmlns:p14="http://schemas.microsoft.com/office/powerpoint/2010/main" val="1620005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E8CD648-B53A-EB43-BF4D-A7E0A6B767EA}" vid="{66FBB6D9-12F0-5048-A4EC-69B30BA7E8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9020</TotalTime>
  <Words>1430</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Cabrera</dc:creator>
  <cp:keywords>wildlife</cp:keywords>
  <cp:lastModifiedBy>Drennan, Janelle A.</cp:lastModifiedBy>
  <cp:revision>53</cp:revision>
  <dcterms:created xsi:type="dcterms:W3CDTF">2021-08-22T15:36:30Z</dcterms:created>
  <dcterms:modified xsi:type="dcterms:W3CDTF">2023-04-05T15:11:56Z</dcterms:modified>
</cp:coreProperties>
</file>