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6"/>
  </p:notesMasterIdLst>
  <p:sldIdLst>
    <p:sldId id="256" r:id="rId5"/>
  </p:sldIdLst>
  <p:sldSz cx="43891200" cy="32918400"/>
  <p:notesSz cx="7010400" cy="9296400"/>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3363" indent="-5211763"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65D5A-504C-164C-BCCF-3A28776026BB}" name="Gorthey, Julia J." initials="GJJ" userId="S::GORTHEYJ@my.erau.edu::8cc3dedf-a0c7-4f46-8e00-1e9ff7b2b9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A70"/>
    <a:srgbClr val="364F82"/>
    <a:srgbClr val="375185"/>
    <a:srgbClr val="3B568D"/>
    <a:srgbClr val="43629F"/>
    <a:srgbClr val="496AAD"/>
    <a:srgbClr val="3B568B"/>
    <a:srgbClr val="000099"/>
    <a:srgbClr val="F7FFF7"/>
    <a:srgbClr val="EB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522" y="8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80F06585-FAA1-4ED4-9F41-159A5D7D36B2}" authorId="{A0365D5A-504C-164C-BCCF-3A28776026BB}" created="2023-04-03T15:11:58.638">
    <ac:deMkLst xmlns:ac="http://schemas.microsoft.com/office/drawing/2013/main/command">
      <pc:docMk xmlns:pc="http://schemas.microsoft.com/office/powerpoint/2013/main/command"/>
      <pc:sldMk xmlns:pc="http://schemas.microsoft.com/office/powerpoint/2013/main/command" cId="0" sldId="256"/>
      <ac:spMk id="43" creationId="{B29B0366-2B14-6568-EDA0-444C63B7D61B}"/>
    </ac:deMkLst>
    <p188:txBody>
      <a:bodyPr/>
      <a:lstStyle/>
      <a:p>
        <a:r>
          <a:rPr lang="en-US"/>
          <a:t>caps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D0AE2D2-AA75-4B8A-BC34-039F7EDC8010}" type="datetimeFigureOut">
              <a:rPr lang="en-US" smtClean="0"/>
              <a:t>4/3/2023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01BF013-3F8C-402C-9DCF-3CC30C97381B}" type="slidenum">
              <a:rPr lang="en-US" smtClean="0"/>
              <a:t>‹#›</a:t>
            </a:fld>
            <a:endParaRPr lang="en-US"/>
          </a:p>
        </p:txBody>
      </p:sp>
    </p:spTree>
    <p:extLst>
      <p:ext uri="{BB962C8B-B14F-4D97-AF65-F5344CB8AC3E}">
        <p14:creationId xmlns:p14="http://schemas.microsoft.com/office/powerpoint/2010/main" val="29181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BF013-3F8C-402C-9DCF-3CC30C97381B}" type="slidenum">
              <a:rPr lang="en-US" smtClean="0"/>
              <a:t>1</a:t>
            </a:fld>
            <a:endParaRPr lang="en-US"/>
          </a:p>
        </p:txBody>
      </p:sp>
    </p:spTree>
    <p:extLst>
      <p:ext uri="{BB962C8B-B14F-4D97-AF65-F5344CB8AC3E}">
        <p14:creationId xmlns:p14="http://schemas.microsoft.com/office/powerpoint/2010/main" val="175360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67A83A4-DFE9-41B8-ABD1-1BF581F61886}" type="datetimeFigureOut">
              <a:rPr lang="en-US"/>
              <a:pPr/>
              <a:t>4/3/2023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E63539-E358-4667-8DB9-E0474936C337}" type="slidenum">
              <a:rPr lang="en-US"/>
              <a:pPr/>
              <a:t>‹#›</a:t>
            </a:fld>
            <a:endParaRPr lang="en-US"/>
          </a:p>
        </p:txBody>
      </p:sp>
    </p:spTree>
    <p:extLst>
      <p:ext uri="{BB962C8B-B14F-4D97-AF65-F5344CB8AC3E}">
        <p14:creationId xmlns:p14="http://schemas.microsoft.com/office/powerpoint/2010/main" val="374990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39ABBB0-D6F9-4153-BD4B-5C9A7451A43D}" type="datetimeFigureOut">
              <a:rPr lang="en-US"/>
              <a:pPr/>
              <a:t>4/3/2023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BDA0E0-E9C0-42A0-A23C-A9AC099CC1BB}" type="slidenum">
              <a:rPr lang="en-US"/>
              <a:pPr/>
              <a:t>‹#›</a:t>
            </a:fld>
            <a:endParaRPr lang="en-US"/>
          </a:p>
        </p:txBody>
      </p:sp>
    </p:spTree>
    <p:extLst>
      <p:ext uri="{BB962C8B-B14F-4D97-AF65-F5344CB8AC3E}">
        <p14:creationId xmlns:p14="http://schemas.microsoft.com/office/powerpoint/2010/main" val="330172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BCBA18D-23E1-4DD9-AEA3-735DEA68D74A}" type="datetimeFigureOut">
              <a:rPr lang="en-US"/>
              <a:pPr/>
              <a:t>4/3/2023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FA5EE-FDB9-4BE7-8829-EE7D880975C7}" type="slidenum">
              <a:rPr lang="en-US"/>
              <a:pPr/>
              <a:t>‹#›</a:t>
            </a:fld>
            <a:endParaRPr lang="en-US"/>
          </a:p>
        </p:txBody>
      </p:sp>
    </p:spTree>
    <p:extLst>
      <p:ext uri="{BB962C8B-B14F-4D97-AF65-F5344CB8AC3E}">
        <p14:creationId xmlns:p14="http://schemas.microsoft.com/office/powerpoint/2010/main" val="279921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D5E33F5-0880-4CB8-934D-8350926B8653}" type="datetimeFigureOut">
              <a:rPr lang="en-US"/>
              <a:pPr/>
              <a:t>4/3/2023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7FFDE3-9C61-4720-B700-542CA799D484}" type="slidenum">
              <a:rPr lang="en-US"/>
              <a:pPr/>
              <a:t>‹#›</a:t>
            </a:fld>
            <a:endParaRPr lang="en-US"/>
          </a:p>
        </p:txBody>
      </p:sp>
    </p:spTree>
    <p:extLst>
      <p:ext uri="{BB962C8B-B14F-4D97-AF65-F5344CB8AC3E}">
        <p14:creationId xmlns:p14="http://schemas.microsoft.com/office/powerpoint/2010/main" val="220098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F311FF7-FCFC-406F-B914-0BE09D620336}" type="datetimeFigureOut">
              <a:rPr lang="en-US"/>
              <a:pPr/>
              <a:t>4/3/2023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AB6804-8496-4143-A606-77A72BB10157}" type="slidenum">
              <a:rPr lang="en-US"/>
              <a:pPr/>
              <a:t>‹#›</a:t>
            </a:fld>
            <a:endParaRPr lang="en-US"/>
          </a:p>
        </p:txBody>
      </p:sp>
    </p:spTree>
    <p:extLst>
      <p:ext uri="{BB962C8B-B14F-4D97-AF65-F5344CB8AC3E}">
        <p14:creationId xmlns:p14="http://schemas.microsoft.com/office/powerpoint/2010/main" val="73092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B1862FA-B8AA-4C32-9CD8-783473C7C7E3}" type="datetimeFigureOut">
              <a:rPr lang="en-US"/>
              <a:pPr/>
              <a:t>4/3/2023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62A4279-58EB-4E11-A722-C56D00E9510C}" type="slidenum">
              <a:rPr lang="en-US"/>
              <a:pPr/>
              <a:t>‹#›</a:t>
            </a:fld>
            <a:endParaRPr lang="en-US"/>
          </a:p>
        </p:txBody>
      </p:sp>
    </p:spTree>
    <p:extLst>
      <p:ext uri="{BB962C8B-B14F-4D97-AF65-F5344CB8AC3E}">
        <p14:creationId xmlns:p14="http://schemas.microsoft.com/office/powerpoint/2010/main" val="139638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9269A57C-45DB-41EC-B5EE-21F169319F8E}" type="datetimeFigureOut">
              <a:rPr lang="en-US"/>
              <a:pPr/>
              <a:t>4/3/2023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69711C3-B098-4CF4-9226-02705510C905}" type="slidenum">
              <a:rPr lang="en-US"/>
              <a:pPr/>
              <a:t>‹#›</a:t>
            </a:fld>
            <a:endParaRPr lang="en-US"/>
          </a:p>
        </p:txBody>
      </p:sp>
    </p:spTree>
    <p:extLst>
      <p:ext uri="{BB962C8B-B14F-4D97-AF65-F5344CB8AC3E}">
        <p14:creationId xmlns:p14="http://schemas.microsoft.com/office/powerpoint/2010/main" val="102406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B28AC12-74A8-4317-BF68-C46B42F2ABAE}" type="datetimeFigureOut">
              <a:rPr lang="en-US"/>
              <a:pPr/>
              <a:t>4/3/2023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1503BDC-4063-4893-8D99-F6E03A29A0DD}" type="slidenum">
              <a:rPr lang="en-US"/>
              <a:pPr/>
              <a:t>‹#›</a:t>
            </a:fld>
            <a:endParaRPr lang="en-US"/>
          </a:p>
        </p:txBody>
      </p:sp>
    </p:spTree>
    <p:extLst>
      <p:ext uri="{BB962C8B-B14F-4D97-AF65-F5344CB8AC3E}">
        <p14:creationId xmlns:p14="http://schemas.microsoft.com/office/powerpoint/2010/main" val="70789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C918A8D-11BE-4511-AD36-938D795FB320}" type="datetimeFigureOut">
              <a:rPr lang="en-US"/>
              <a:pPr/>
              <a:t>4/3/2023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A21AC2B-1C7C-4A64-A41B-1A1B19AE96C2}" type="slidenum">
              <a:rPr lang="en-US"/>
              <a:pPr/>
              <a:t>‹#›</a:t>
            </a:fld>
            <a:endParaRPr lang="en-US"/>
          </a:p>
        </p:txBody>
      </p:sp>
    </p:spTree>
    <p:extLst>
      <p:ext uri="{BB962C8B-B14F-4D97-AF65-F5344CB8AC3E}">
        <p14:creationId xmlns:p14="http://schemas.microsoft.com/office/powerpoint/2010/main" val="250190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4E1FDCB-3B99-4C81-BB99-D75F6DA13A34}" type="datetimeFigureOut">
              <a:rPr lang="en-US"/>
              <a:pPr/>
              <a:t>4/3/2023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A750D75-01E5-4FDB-B5A3-039B4243A664}" type="slidenum">
              <a:rPr lang="en-US"/>
              <a:pPr/>
              <a:t>‹#›</a:t>
            </a:fld>
            <a:endParaRPr lang="en-US"/>
          </a:p>
        </p:txBody>
      </p:sp>
    </p:spTree>
    <p:extLst>
      <p:ext uri="{BB962C8B-B14F-4D97-AF65-F5344CB8AC3E}">
        <p14:creationId xmlns:p14="http://schemas.microsoft.com/office/powerpoint/2010/main" val="307546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7C881EE-A557-4D19-AA2E-14BEFC5BABAC}" type="datetimeFigureOut">
              <a:rPr lang="en-US"/>
              <a:pPr/>
              <a:t>4/3/2023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68FD31E-724A-4D30-AF37-4323FAA74CB7}" type="slidenum">
              <a:rPr lang="en-US"/>
              <a:pPr/>
              <a:t>‹#›</a:t>
            </a:fld>
            <a:endParaRPr lang="en-US"/>
          </a:p>
        </p:txBody>
      </p:sp>
    </p:spTree>
    <p:extLst>
      <p:ext uri="{BB962C8B-B14F-4D97-AF65-F5344CB8AC3E}">
        <p14:creationId xmlns:p14="http://schemas.microsoft.com/office/powerpoint/2010/main" val="27460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defRPr sz="5800">
                <a:solidFill>
                  <a:srgbClr val="898989"/>
                </a:solidFill>
                <a:latin typeface="Calibri" pitchFamily="34" charset="0"/>
              </a:defRPr>
            </a:lvl1pPr>
          </a:lstStyle>
          <a:p>
            <a:fld id="{C2E7915B-C34A-428E-9A83-7CCAA95C57C3}" type="datetimeFigureOut">
              <a:rPr lang="en-US"/>
              <a:pPr/>
              <a:t>4/3/2023</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438912" tIns="219456" rIns="438912" bIns="219456" numCol="1" anchor="ctr" anchorCtr="0" compatLnSpc="1">
            <a:prstTxWarp prst="textNoShape">
              <a:avLst/>
            </a:prstTxWarp>
          </a:bodyPr>
          <a:lstStyle>
            <a:lvl1pPr algn="ctr">
              <a:defRPr sz="58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a:defRPr sz="5800">
                <a:solidFill>
                  <a:srgbClr val="898989"/>
                </a:solidFill>
                <a:latin typeface="Calibri" pitchFamily="34" charset="0"/>
              </a:defRPr>
            </a:lvl1pPr>
          </a:lstStyle>
          <a:p>
            <a:fld id="{EAA0133D-FA46-474B-8828-7851CDC16D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1600"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6400"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80325"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18/10/relationships/comments" Target="../comments/modernComment_100_0.xml"/><Relationship Id="rId7" Type="http://schemas.openxmlformats.org/officeDocument/2006/relationships/image" Target="../media/image4.pn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hyperlink" Target="mailto:gortheyj@my.erau.edu" TargetMode="External"/><Relationship Id="rId4" Type="http://schemas.openxmlformats.org/officeDocument/2006/relationships/image" Target="../media/image1.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1479387" y="2451778"/>
            <a:ext cx="47320200" cy="2123658"/>
          </a:xfrm>
        </p:spPr>
        <p:txBody>
          <a:bodyPr/>
          <a:lstStyle/>
          <a:p>
            <a:pPr eaLnBrk="1" hangingPunct="1">
              <a:defRPr/>
            </a:pPr>
            <a:r>
              <a:rPr lang="en-US" sz="9400" cap="small" dirty="0">
                <a:latin typeface="Arial" charset="0"/>
                <a:cs typeface="Arial" charset="0"/>
              </a:rPr>
              <a:t>Developing an Optimization Algorithm for Snapping Shrimp Communication</a:t>
            </a:r>
          </a:p>
        </p:txBody>
      </p:sp>
      <p:sp>
        <p:nvSpPr>
          <p:cNvPr id="2054" name="TextBox 8"/>
          <p:cNvSpPr txBox="1">
            <a:spLocks noChangeArrowheads="1"/>
          </p:cNvSpPr>
          <p:nvPr/>
        </p:nvSpPr>
        <p:spPr bwMode="auto">
          <a:xfrm>
            <a:off x="16224738" y="5961978"/>
            <a:ext cx="11441723" cy="10187404"/>
          </a:xfrm>
          <a:prstGeom prst="rect">
            <a:avLst/>
          </a:prstGeom>
          <a:noFill/>
          <a:ln w="9525">
            <a:noFill/>
            <a:miter lim="800000"/>
            <a:headEnd/>
            <a:tailEnd/>
          </a:ln>
        </p:spPr>
        <p:txBody>
          <a:bodyPr wrap="square" lIns="91440" tIns="45720" rIns="91440" bIns="45720" anchor="t">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defTabSz="4387850" eaLnBrk="0" fontAlgn="base" hangingPunct="0">
              <a:spcBef>
                <a:spcPct val="0"/>
              </a:spcBef>
              <a:spcAft>
                <a:spcPct val="0"/>
              </a:spcAft>
              <a:defRPr sz="8600">
                <a:solidFill>
                  <a:schemeClr val="tx1"/>
                </a:solidFill>
                <a:latin typeface="Arial" charset="0"/>
              </a:defRPr>
            </a:lvl6pPr>
            <a:lvl7pPr marL="2971800" indent="-228600" defTabSz="4387850" eaLnBrk="0" fontAlgn="base" hangingPunct="0">
              <a:spcBef>
                <a:spcPct val="0"/>
              </a:spcBef>
              <a:spcAft>
                <a:spcPct val="0"/>
              </a:spcAft>
              <a:defRPr sz="8600">
                <a:solidFill>
                  <a:schemeClr val="tx1"/>
                </a:solidFill>
                <a:latin typeface="Arial" charset="0"/>
              </a:defRPr>
            </a:lvl7pPr>
            <a:lvl8pPr marL="3429000" indent="-228600" defTabSz="4387850" eaLnBrk="0" fontAlgn="base" hangingPunct="0">
              <a:spcBef>
                <a:spcPct val="0"/>
              </a:spcBef>
              <a:spcAft>
                <a:spcPct val="0"/>
              </a:spcAft>
              <a:defRPr sz="8600">
                <a:solidFill>
                  <a:schemeClr val="tx1"/>
                </a:solidFill>
                <a:latin typeface="Arial" charset="0"/>
              </a:defRPr>
            </a:lvl8pPr>
            <a:lvl9pPr marL="3886200" indent="-228600" defTabSz="4387850" eaLnBrk="0" fontAlgn="base" hangingPunct="0">
              <a:spcBef>
                <a:spcPct val="0"/>
              </a:spcBef>
              <a:spcAft>
                <a:spcPct val="0"/>
              </a:spcAft>
              <a:defRPr sz="8600">
                <a:solidFill>
                  <a:schemeClr val="tx1"/>
                </a:solidFill>
                <a:latin typeface="Arial" charset="0"/>
              </a:defRPr>
            </a:lvl9pPr>
          </a:lstStyle>
          <a:p>
            <a:pPr algn="just" eaLnBrk="1" hangingPunct="1"/>
            <a:r>
              <a:rPr lang="en-US" sz="4400" b="1" dirty="0">
                <a:latin typeface="Arial"/>
                <a:cs typeface="Arial"/>
              </a:rPr>
              <a:t>ABSTRACT: </a:t>
            </a:r>
            <a:endParaRPr lang="en-US" sz="11500" dirty="0">
              <a:latin typeface="Arial"/>
              <a:cs typeface="Arial"/>
            </a:endParaRPr>
          </a:p>
          <a:p>
            <a:pPr algn="just" eaLnBrk="1" hangingPunct="1"/>
            <a:r>
              <a:rPr lang="en-US" sz="3600" dirty="0">
                <a:latin typeface="Arial"/>
                <a:cs typeface="Arial"/>
              </a:rPr>
              <a:t> Swarm intelligence in animals have been used to design previous optimization methods. One optimization method, Ant Colony Optimization uses computer simulated pheromone trails formed by ants to find the most optimal path. Scholars have not applied underwater swarm intelligence behavior for optimization algorithms. </a:t>
            </a:r>
            <a:r>
              <a:rPr lang="en-US" sz="3600" i="1" dirty="0">
                <a:latin typeface="Arial"/>
                <a:cs typeface="Arial"/>
              </a:rPr>
              <a:t>My key research question is how can underwater swarm activity inspire an optimization or consensus algorithm? </a:t>
            </a:r>
            <a:r>
              <a:rPr lang="en-US" sz="3600" dirty="0">
                <a:latin typeface="Arial"/>
                <a:cs typeface="Arial"/>
              </a:rPr>
              <a:t>Since beginning work, the topic has pivoting from food pathfinding to colony intruder response using snapping shrimp. The behavior of the colony is will be used to create and test a biological model and lead to development of an algorithm for individual triggered group response. The work can be applicable to a variety of real-world system with individual systems trigger a group response for help.</a:t>
            </a:r>
          </a:p>
        </p:txBody>
      </p:sp>
      <p:sp>
        <p:nvSpPr>
          <p:cNvPr id="2053" name="TextBox 13"/>
          <p:cNvSpPr txBox="1">
            <a:spLocks noChangeAspect="1"/>
          </p:cNvSpPr>
          <p:nvPr/>
        </p:nvSpPr>
        <p:spPr bwMode="auto">
          <a:xfrm>
            <a:off x="14662821" y="4043041"/>
            <a:ext cx="13997938" cy="3385542"/>
          </a:xfrm>
          <a:prstGeom prst="rect">
            <a:avLst/>
          </a:prstGeom>
          <a:noFill/>
          <a:ln w="9525">
            <a:noFill/>
            <a:miter lim="800000"/>
            <a:headEnd/>
            <a:tailEnd/>
          </a:ln>
        </p:spPr>
        <p:txBody>
          <a:bodyPr wrap="square" lIns="91440" tIns="45720" rIns="91440" bIns="45720" anchor="t">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defTabSz="4387850" eaLnBrk="0" fontAlgn="base" hangingPunct="0">
              <a:spcBef>
                <a:spcPct val="0"/>
              </a:spcBef>
              <a:spcAft>
                <a:spcPct val="0"/>
              </a:spcAft>
              <a:defRPr sz="8600">
                <a:solidFill>
                  <a:schemeClr val="tx1"/>
                </a:solidFill>
                <a:latin typeface="Arial" charset="0"/>
              </a:defRPr>
            </a:lvl6pPr>
            <a:lvl7pPr marL="2971800" indent="-228600" defTabSz="4387850" eaLnBrk="0" fontAlgn="base" hangingPunct="0">
              <a:spcBef>
                <a:spcPct val="0"/>
              </a:spcBef>
              <a:spcAft>
                <a:spcPct val="0"/>
              </a:spcAft>
              <a:defRPr sz="8600">
                <a:solidFill>
                  <a:schemeClr val="tx1"/>
                </a:solidFill>
                <a:latin typeface="Arial" charset="0"/>
              </a:defRPr>
            </a:lvl7pPr>
            <a:lvl8pPr marL="3429000" indent="-228600" defTabSz="4387850" eaLnBrk="0" fontAlgn="base" hangingPunct="0">
              <a:spcBef>
                <a:spcPct val="0"/>
              </a:spcBef>
              <a:spcAft>
                <a:spcPct val="0"/>
              </a:spcAft>
              <a:defRPr sz="8600">
                <a:solidFill>
                  <a:schemeClr val="tx1"/>
                </a:solidFill>
                <a:latin typeface="Arial" charset="0"/>
              </a:defRPr>
            </a:lvl8pPr>
            <a:lvl9pPr marL="3886200" indent="-228600" defTabSz="4387850" eaLnBrk="0" fontAlgn="base" hangingPunct="0">
              <a:spcBef>
                <a:spcPct val="0"/>
              </a:spcBef>
              <a:spcAft>
                <a:spcPct val="0"/>
              </a:spcAft>
              <a:defRPr sz="8600">
                <a:solidFill>
                  <a:schemeClr val="tx1"/>
                </a:solidFill>
                <a:latin typeface="Arial" charset="0"/>
              </a:defRPr>
            </a:lvl9pPr>
          </a:lstStyle>
          <a:p>
            <a:pPr algn="ctr" eaLnBrk="1" hangingPunct="1"/>
            <a:endParaRPr lang="en-US" sz="2800" dirty="0">
              <a:cs typeface="Arial" charset="0"/>
            </a:endParaRPr>
          </a:p>
          <a:p>
            <a:pPr algn="ctr" eaLnBrk="1" hangingPunct="1"/>
            <a:r>
              <a:rPr lang="en-US" sz="4800" dirty="0">
                <a:cs typeface="Arial" charset="0"/>
              </a:rPr>
              <a:t>Julia Gorthey and Dr. Bryan Watson</a:t>
            </a:r>
          </a:p>
          <a:p>
            <a:pPr algn="ctr" eaLnBrk="1" hangingPunct="1"/>
            <a:r>
              <a:rPr lang="en-US" sz="4800" dirty="0">
                <a:cs typeface="Arial" charset="0"/>
              </a:rPr>
              <a:t>College of Engineering</a:t>
            </a:r>
          </a:p>
          <a:p>
            <a:pPr algn="ctr" eaLnBrk="1" hangingPunct="1"/>
            <a:br>
              <a:rPr lang="en-US" sz="5400" dirty="0">
                <a:cs typeface="Arial" charset="0"/>
              </a:rPr>
            </a:br>
            <a:endParaRPr lang="en-US" sz="3600" dirty="0">
              <a:cs typeface="Arial" charset="0"/>
            </a:endParaRPr>
          </a:p>
        </p:txBody>
      </p:sp>
      <p:sp>
        <p:nvSpPr>
          <p:cNvPr id="2" name="Rounded Rectangle 14"/>
          <p:cNvSpPr>
            <a:spLocks noChangeArrowheads="1"/>
          </p:cNvSpPr>
          <p:nvPr/>
        </p:nvSpPr>
        <p:spPr bwMode="auto">
          <a:xfrm>
            <a:off x="457200" y="4343400"/>
            <a:ext cx="42976800" cy="152400"/>
          </a:xfrm>
          <a:prstGeom prst="roundRect">
            <a:avLst>
              <a:gd name="adj" fmla="val 16667"/>
            </a:avLst>
          </a:prstGeom>
          <a:solidFill>
            <a:srgbClr val="1B3A70"/>
          </a:solidFill>
          <a:ln w="25400" algn="ctr">
            <a:noFill/>
            <a:round/>
            <a:headEnd/>
            <a:tailEnd/>
          </a:ln>
        </p:spPr>
        <p:txBody>
          <a:bodyPr anchor="ctr"/>
          <a:lstStyle/>
          <a:p>
            <a:pPr algn="ctr"/>
            <a:endParaRPr lang="en-US">
              <a:solidFill>
                <a:srgbClr val="FFFFFF"/>
              </a:solidFill>
              <a:cs typeface="Arial" charset="0"/>
            </a:endParaRPr>
          </a:p>
        </p:txBody>
      </p:sp>
      <p:sp>
        <p:nvSpPr>
          <p:cNvPr id="12" name="Rounded Rectangle 14"/>
          <p:cNvSpPr>
            <a:spLocks noChangeArrowheads="1"/>
          </p:cNvSpPr>
          <p:nvPr/>
        </p:nvSpPr>
        <p:spPr bwMode="auto">
          <a:xfrm>
            <a:off x="457200" y="31318200"/>
            <a:ext cx="42976800" cy="152400"/>
          </a:xfrm>
          <a:prstGeom prst="roundRect">
            <a:avLst>
              <a:gd name="adj" fmla="val 16667"/>
            </a:avLst>
          </a:prstGeom>
          <a:solidFill>
            <a:srgbClr val="1B3A70"/>
          </a:solidFill>
          <a:ln w="25400" algn="ctr">
            <a:noFill/>
            <a:round/>
            <a:headEnd/>
            <a:tailEnd/>
          </a:ln>
        </p:spPr>
        <p:txBody>
          <a:bodyPr anchor="ctr"/>
          <a:lstStyle/>
          <a:p>
            <a:pPr algn="ctr"/>
            <a:endParaRPr lang="en-US">
              <a:solidFill>
                <a:schemeClr val="accent3">
                  <a:lumMod val="50000"/>
                </a:schemeClr>
              </a:solidFill>
              <a:cs typeface="Arial" charset="0"/>
            </a:endParaRPr>
          </a:p>
        </p:txBody>
      </p:sp>
      <p:pic>
        <p:nvPicPr>
          <p:cNvPr id="1034" name="Picture 10" descr="10+ 4K Coral Wallpapers | Background Images">
            <a:extLst>
              <a:ext uri="{FF2B5EF4-FFF2-40B4-BE49-F238E27FC236}">
                <a16:creationId xmlns:a16="http://schemas.microsoft.com/office/drawing/2014/main" id="{078A417D-53DE-78C6-B5C7-169A237C87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16" t="75731" r="1156" b="12670"/>
          <a:stretch/>
        </p:blipFill>
        <p:spPr bwMode="auto">
          <a:xfrm>
            <a:off x="0" y="0"/>
            <a:ext cx="43891200" cy="25869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mbry-Riddle Aeronautical University - ASSURE at ERAU">
            <a:extLst>
              <a:ext uri="{FF2B5EF4-FFF2-40B4-BE49-F238E27FC236}">
                <a16:creationId xmlns:a16="http://schemas.microsoft.com/office/drawing/2014/main" id="{CE9B6254-804A-CBAC-26BA-87271AF98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759730"/>
            <a:ext cx="13624560" cy="581314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B29B0366-2B14-6568-EDA0-444C63B7D61B}"/>
              </a:ext>
            </a:extLst>
          </p:cNvPr>
          <p:cNvSpPr txBox="1"/>
          <p:nvPr/>
        </p:nvSpPr>
        <p:spPr>
          <a:xfrm>
            <a:off x="1312398" y="5223930"/>
            <a:ext cx="13487400" cy="30808434"/>
          </a:xfrm>
          <a:prstGeom prst="rect">
            <a:avLst/>
          </a:prstGeom>
          <a:noFill/>
          <a:ln>
            <a:noFill/>
          </a:ln>
        </p:spPr>
        <p:txBody>
          <a:bodyPr wrap="square" rtlCol="0">
            <a:spAutoFit/>
          </a:bodyPr>
          <a:lstStyle/>
          <a:p>
            <a:pPr algn="just" eaLnBrk="1" hangingPunct="1"/>
            <a:r>
              <a:rPr lang="en-US" sz="4400" b="1" dirty="0">
                <a:latin typeface="Arial"/>
                <a:cs typeface="Arial"/>
              </a:rPr>
              <a:t>BACKGROUND INFORMATION: </a:t>
            </a:r>
          </a:p>
          <a:p>
            <a:pPr algn="just" eaLnBrk="1" hangingPunct="1"/>
            <a:r>
              <a:rPr lang="en-US" sz="3600" dirty="0">
                <a:latin typeface="Arial"/>
                <a:cs typeface="Arial"/>
              </a:rPr>
              <a:t>All societies depend on resources for their communities, but population growth can overwhelm the resources needed for sustainability. When  proposing solutions to challenging problems, we can turn to nature for inspiration. Swarm intelligence in ants has been used to design optimization algorithms. Optimization approaches allow the management of resources. Ant Colony Optimization uses computer simulated  pheromone trails by ants to find the most optimal path (Figure 1). However, Ant Colony Optimization is best suited for a select probabilistic pathfinding approach . Due to the success in this area, it would be wise to investigate other methods of achieving efficient pathfinding.</a:t>
            </a: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a:endParaRPr lang="en-US" sz="3600" i="1"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3600" i="1"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algn="ctr"/>
            <a:r>
              <a:rPr lang="en-US" sz="3600" i="1"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Figure 1: Ant Colony Optimization </a:t>
            </a:r>
            <a:r>
              <a:rPr lang="en-US" sz="3600" i="1" dirty="0">
                <a:effectLst/>
                <a:latin typeface="Calibri" panose="020F0502020204030204" pitchFamily="34" charset="0"/>
                <a:ea typeface="Calibri" panose="020F0502020204030204" pitchFamily="34" charset="0"/>
                <a:cs typeface="Times New Roman" panose="02020603050405020304" pitchFamily="18" charset="0"/>
              </a:rPr>
              <a:t>Phenomenon</a:t>
            </a:r>
            <a:r>
              <a:rPr lang="en-US" sz="3600" i="1"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Trails</a:t>
            </a:r>
          </a:p>
          <a:p>
            <a:pPr algn="just" eaLnBrk="1" hangingPunct="1"/>
            <a:endParaRPr lang="en-US" sz="3600" i="1" dirty="0">
              <a:solidFill>
                <a:srgbClr val="242424"/>
              </a:solidFill>
              <a:latin typeface="Calibri" panose="020F0502020204030204" pitchFamily="34" charset="0"/>
              <a:cs typeface="Calibri" panose="020F0502020204030204" pitchFamily="34" charset="0"/>
            </a:endParaRPr>
          </a:p>
          <a:p>
            <a:pPr algn="just" eaLnBrk="1" hangingPunct="1"/>
            <a:r>
              <a:rPr lang="en-US" sz="3600" dirty="0">
                <a:solidFill>
                  <a:srgbClr val="242424"/>
                </a:solidFill>
                <a:latin typeface="Arial" panose="020B0604020202020204" pitchFamily="34" charset="0"/>
                <a:cs typeface="Arial" panose="020B0604020202020204" pitchFamily="34" charset="0"/>
              </a:rPr>
              <a:t>The colored ants follow their coordinating color path. Over time one ant's random decision to choose a different path will result in a stronger phenome path</a:t>
            </a:r>
          </a:p>
          <a:p>
            <a:pPr algn="just" eaLnBrk="1" hangingPunct="1"/>
            <a:endParaRPr lang="en-US" sz="3600" b="1" i="1" dirty="0">
              <a:solidFill>
                <a:srgbClr val="242424"/>
              </a:solidFill>
              <a:latin typeface="Calibri" panose="020F0502020204030204" pitchFamily="34" charset="0"/>
              <a:cs typeface="Calibri" panose="020F0502020204030204" pitchFamily="34" charset="0"/>
            </a:endParaRPr>
          </a:p>
          <a:p>
            <a:pPr algn="just" eaLnBrk="1" hangingPunct="1"/>
            <a:r>
              <a:rPr lang="en-US" sz="4400" b="1" dirty="0">
                <a:latin typeface="Arial"/>
                <a:cs typeface="Arial"/>
              </a:rPr>
              <a:t>SPECIFIC TASKS:</a:t>
            </a:r>
            <a:endParaRPr lang="en-US" sz="3600" dirty="0">
              <a:latin typeface="Arial"/>
              <a:cs typeface="Arial"/>
            </a:endParaRPr>
          </a:p>
          <a:p>
            <a:pPr algn="just" eaLnBrk="1" hangingPunct="1"/>
            <a:r>
              <a:rPr lang="en-US" sz="3600" u="sng" dirty="0">
                <a:latin typeface="Arial"/>
                <a:cs typeface="Arial"/>
              </a:rPr>
              <a:t>Specific Aim One</a:t>
            </a:r>
            <a:r>
              <a:rPr lang="en-US" sz="3600" dirty="0">
                <a:latin typeface="Arial"/>
                <a:cs typeface="Arial"/>
              </a:rPr>
              <a:t>: Interpret sponge dwelling shrimp literature. </a:t>
            </a:r>
          </a:p>
          <a:p>
            <a:pPr marL="457200" indent="-457200" algn="just" eaLnBrk="1" hangingPunct="1">
              <a:buFont typeface="Arial" panose="020B0604020202020204" pitchFamily="34" charset="0"/>
              <a:buChar char="•"/>
            </a:pPr>
            <a:r>
              <a:rPr lang="en-US" sz="3600" dirty="0">
                <a:latin typeface="Arial"/>
                <a:cs typeface="Arial"/>
              </a:rPr>
              <a:t>Read literature.</a:t>
            </a:r>
          </a:p>
          <a:p>
            <a:pPr marL="457200" indent="-457200" algn="just" eaLnBrk="1" hangingPunct="1">
              <a:buFont typeface="Arial" panose="020B0604020202020204" pitchFamily="34" charset="0"/>
              <a:buChar char="•"/>
            </a:pPr>
            <a:r>
              <a:rPr lang="en-US" sz="3600" dirty="0">
                <a:latin typeface="Arial"/>
                <a:cs typeface="Arial"/>
              </a:rPr>
              <a:t>The literature will be filtered by related topics and key words “Group response”, “Underwater swarm intelligence”, “Snapping Shrimp” etc.</a:t>
            </a:r>
          </a:p>
          <a:p>
            <a:pPr marL="457200" indent="-457200" algn="just" eaLnBrk="1" hangingPunct="1">
              <a:buFont typeface="Arial" panose="020B0604020202020204" pitchFamily="34" charset="0"/>
              <a:buChar char="•"/>
            </a:pPr>
            <a:r>
              <a:rPr lang="en-US" sz="3600" dirty="0">
                <a:latin typeface="Arial"/>
                <a:cs typeface="Arial"/>
              </a:rPr>
              <a:t>Synthesis literature into understandable notes and process</a:t>
            </a:r>
          </a:p>
          <a:p>
            <a:pPr marL="457200" indent="-457200" algn="just" eaLnBrk="1" hangingPunct="1">
              <a:buFont typeface="Arial" panose="020B0604020202020204" pitchFamily="34" charset="0"/>
              <a:buChar char="•"/>
            </a:pPr>
            <a:endParaRPr lang="en-US" sz="3600" dirty="0">
              <a:latin typeface="Arial"/>
              <a:cs typeface="Arial"/>
            </a:endParaRPr>
          </a:p>
          <a:p>
            <a:pPr algn="just" eaLnBrk="1" hangingPunct="1"/>
            <a:r>
              <a:rPr lang="en-US" sz="3600" u="sng" dirty="0">
                <a:latin typeface="Arial"/>
                <a:cs typeface="Arial"/>
              </a:rPr>
              <a:t>Specific aim two</a:t>
            </a:r>
            <a:r>
              <a:rPr lang="en-US" sz="3600" dirty="0">
                <a:latin typeface="Arial"/>
                <a:cs typeface="Arial"/>
              </a:rPr>
              <a:t>: Develop a biological model. </a:t>
            </a:r>
          </a:p>
          <a:p>
            <a:pPr marL="457200" indent="-457200" algn="just">
              <a:buFont typeface="Arial" panose="020B0604020202020204" pitchFamily="34" charset="0"/>
              <a:buChar char="•"/>
            </a:pPr>
            <a:r>
              <a:rPr lang="en-US" sz="3600" dirty="0">
                <a:latin typeface="Arial"/>
                <a:cs typeface="Arial"/>
              </a:rPr>
              <a:t>Conceptual biological model (flowchart of biological process)</a:t>
            </a:r>
          </a:p>
          <a:p>
            <a:pPr marL="457200" indent="-457200" algn="just" eaLnBrk="1" hangingPunct="1">
              <a:buFont typeface="Arial" panose="020B0604020202020204" pitchFamily="34" charset="0"/>
              <a:buChar char="•"/>
            </a:pPr>
            <a:r>
              <a:rPr lang="en-US" sz="3600" dirty="0">
                <a:latin typeface="Arial"/>
                <a:cs typeface="Arial"/>
              </a:rPr>
              <a:t>The model will use the first aim findings to put together a biological concept of how shrimp communicate. </a:t>
            </a:r>
          </a:p>
          <a:p>
            <a:pPr marL="457200" indent="-457200" algn="just" eaLnBrk="1" hangingPunct="1">
              <a:buFont typeface="Arial" panose="020B0604020202020204" pitchFamily="34" charset="0"/>
              <a:buChar char="•"/>
            </a:pPr>
            <a:r>
              <a:rPr lang="en-US" sz="3600" dirty="0">
                <a:latin typeface="Arial"/>
                <a:cs typeface="Arial"/>
              </a:rPr>
              <a:t>Executing  biological model</a:t>
            </a: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p:txBody>
      </p:sp>
      <p:pic>
        <p:nvPicPr>
          <p:cNvPr id="45" name="Picture 44" descr="Shape, square&#10;&#10;Description automatically generated">
            <a:extLst>
              <a:ext uri="{FF2B5EF4-FFF2-40B4-BE49-F238E27FC236}">
                <a16:creationId xmlns:a16="http://schemas.microsoft.com/office/drawing/2014/main" id="{2F457DF4-96E9-DB6F-7471-7078EA9DD7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71" t="10773"/>
          <a:stretch/>
        </p:blipFill>
        <p:spPr bwMode="auto">
          <a:xfrm>
            <a:off x="2240282" y="12137168"/>
            <a:ext cx="10261391" cy="549286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563E6060-35C0-72A9-40D4-2D2069B943D3}"/>
              </a:ext>
            </a:extLst>
          </p:cNvPr>
          <p:cNvSpPr txBox="1"/>
          <p:nvPr/>
        </p:nvSpPr>
        <p:spPr>
          <a:xfrm>
            <a:off x="29077919" y="5223930"/>
            <a:ext cx="13487400" cy="6001643"/>
          </a:xfrm>
          <a:prstGeom prst="rect">
            <a:avLst/>
          </a:prstGeom>
          <a:noFill/>
          <a:ln>
            <a:noFill/>
          </a:ln>
        </p:spPr>
        <p:txBody>
          <a:bodyPr wrap="square" rtlCol="0">
            <a:spAutoFit/>
          </a:bodyPr>
          <a:lstStyle/>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a:p>
            <a:pPr algn="just" eaLnBrk="1" hangingPunct="1"/>
            <a:endParaRPr lang="en-US" sz="3200" dirty="0">
              <a:latin typeface="Arial"/>
              <a:cs typeface="Arial"/>
            </a:endParaRPr>
          </a:p>
        </p:txBody>
      </p:sp>
      <mc:AlternateContent xmlns:mc="http://schemas.openxmlformats.org/markup-compatibility/2006">
        <mc:Choice xmlns:a14="http://schemas.microsoft.com/office/drawing/2010/main" Requires="a14">
          <p:sp>
            <p:nvSpPr>
              <p:cNvPr id="4" name="TextBox 8">
                <a:extLst>
                  <a:ext uri="{FF2B5EF4-FFF2-40B4-BE49-F238E27FC236}">
                    <a16:creationId xmlns:a16="http://schemas.microsoft.com/office/drawing/2014/main" id="{83C6540A-48BF-4733-511F-1E57062B3D2E}"/>
                  </a:ext>
                </a:extLst>
              </p:cNvPr>
              <p:cNvSpPr txBox="1">
                <a:spLocks noChangeArrowheads="1"/>
              </p:cNvSpPr>
              <p:nvPr/>
            </p:nvSpPr>
            <p:spPr bwMode="auto">
              <a:xfrm>
                <a:off x="30209195" y="5217956"/>
                <a:ext cx="11441723" cy="24591347"/>
              </a:xfrm>
              <a:prstGeom prst="rect">
                <a:avLst/>
              </a:prstGeom>
              <a:noFill/>
              <a:ln w="9525">
                <a:noFill/>
                <a:miter lim="800000"/>
                <a:headEnd/>
                <a:tailEnd/>
              </a:ln>
            </p:spPr>
            <p:txBody>
              <a:bodyPr wrap="square" lIns="91440" tIns="45720" rIns="91440" bIns="45720" anchor="t">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defTabSz="4387850" eaLnBrk="0" fontAlgn="base" hangingPunct="0">
                  <a:spcBef>
                    <a:spcPct val="0"/>
                  </a:spcBef>
                  <a:spcAft>
                    <a:spcPct val="0"/>
                  </a:spcAft>
                  <a:defRPr sz="8600">
                    <a:solidFill>
                      <a:schemeClr val="tx1"/>
                    </a:solidFill>
                    <a:latin typeface="Arial" charset="0"/>
                  </a:defRPr>
                </a:lvl6pPr>
                <a:lvl7pPr marL="2971800" indent="-228600" defTabSz="4387850" eaLnBrk="0" fontAlgn="base" hangingPunct="0">
                  <a:spcBef>
                    <a:spcPct val="0"/>
                  </a:spcBef>
                  <a:spcAft>
                    <a:spcPct val="0"/>
                  </a:spcAft>
                  <a:defRPr sz="8600">
                    <a:solidFill>
                      <a:schemeClr val="tx1"/>
                    </a:solidFill>
                    <a:latin typeface="Arial" charset="0"/>
                  </a:defRPr>
                </a:lvl7pPr>
                <a:lvl8pPr marL="3429000" indent="-228600" defTabSz="4387850" eaLnBrk="0" fontAlgn="base" hangingPunct="0">
                  <a:spcBef>
                    <a:spcPct val="0"/>
                  </a:spcBef>
                  <a:spcAft>
                    <a:spcPct val="0"/>
                  </a:spcAft>
                  <a:defRPr sz="8600">
                    <a:solidFill>
                      <a:schemeClr val="tx1"/>
                    </a:solidFill>
                    <a:latin typeface="Arial" charset="0"/>
                  </a:defRPr>
                </a:lvl8pPr>
                <a:lvl9pPr marL="3886200" indent="-228600" defTabSz="4387850" eaLnBrk="0" fontAlgn="base" hangingPunct="0">
                  <a:spcBef>
                    <a:spcPct val="0"/>
                  </a:spcBef>
                  <a:spcAft>
                    <a:spcPct val="0"/>
                  </a:spcAft>
                  <a:defRPr sz="8600">
                    <a:solidFill>
                      <a:schemeClr val="tx1"/>
                    </a:solidFill>
                    <a:latin typeface="Arial" charset="0"/>
                  </a:defRPr>
                </a:lvl9pPr>
              </a:lstStyle>
              <a:p>
                <a:pPr algn="just" eaLnBrk="1" hangingPunct="1"/>
                <a:r>
                  <a:rPr lang="en-US" sz="4400" b="1" dirty="0">
                    <a:latin typeface="Arial"/>
                    <a:cs typeface="Arial"/>
                  </a:rPr>
                  <a:t>CURRENT FINDINGS AND PIVOTING: </a:t>
                </a:r>
                <a:endParaRPr lang="en-US" sz="11500" dirty="0">
                  <a:latin typeface="Arial"/>
                  <a:cs typeface="Arial"/>
                </a:endParaRPr>
              </a:p>
              <a:p>
                <a:pPr algn="just" eaLnBrk="1" hangingPunct="1"/>
                <a:r>
                  <a:rPr lang="en-US" sz="3600" dirty="0">
                    <a:latin typeface="Arial"/>
                    <a:cs typeface="Arial"/>
                  </a:rPr>
                  <a:t>In the preliminary literature review we found more potential for research with a different bread of shrimp, the snapping shrimp. This species lives a colony and whose structure resembles more closely with bees. We are beginning to focus the research on the unison snapping the species does with intruders to the colony and how eusociality works with the shrimp.</a:t>
                </a:r>
              </a:p>
              <a:p>
                <a:pPr algn="just" eaLnBrk="1" hangingPunct="1"/>
                <a:endParaRPr lang="en-US" sz="3600" dirty="0">
                  <a:latin typeface="Arial"/>
                  <a:cs typeface="Arial"/>
                </a:endParaRPr>
              </a:p>
              <a:p>
                <a:pPr algn="just" eaLnBrk="1" hangingPunct="1"/>
                <a:r>
                  <a:rPr lang="en-US" sz="3600" dirty="0">
                    <a:latin typeface="Arial"/>
                    <a:cs typeface="Arial"/>
                  </a:rPr>
                  <a:t>The pivot was caused by the fact that coral shrimp do not scavenge for food as we had predicted. We found that snapping shrimp have a more compatible colony structure for the research (Figure 2)</a:t>
                </a:r>
                <a:r>
                  <a:rPr lang="en-US" sz="3600" dirty="0">
                    <a:cs typeface="Arial"/>
                  </a:rPr>
                  <a:t> </a:t>
                </a:r>
                <a14:m>
                  <m:oMath xmlns:m="http://schemas.openxmlformats.org/officeDocument/2006/math">
                    <m:sSup>
                      <m:sSupPr>
                        <m:ctrlPr>
                          <a:rPr lang="en-US" sz="3600" i="1" smtClean="0">
                            <a:latin typeface="Cambria Math" panose="02040503050406030204" pitchFamily="18" charset="0"/>
                            <a:cs typeface="Arial"/>
                          </a:rPr>
                        </m:ctrlPr>
                      </m:sSupPr>
                      <m:e>
                        <m:r>
                          <a:rPr lang="en-US" sz="3600" b="0" i="1" smtClean="0">
                            <a:latin typeface="Cambria Math" panose="02040503050406030204" pitchFamily="18" charset="0"/>
                            <a:cs typeface="Arial"/>
                          </a:rPr>
                          <m:t>.</m:t>
                        </m:r>
                      </m:e>
                      <m:sup>
                        <m:r>
                          <a:rPr lang="en-US" sz="3600" b="0" i="1" smtClean="0">
                            <a:latin typeface="Cambria Math" panose="02040503050406030204" pitchFamily="18" charset="0"/>
                            <a:cs typeface="Arial"/>
                          </a:rPr>
                          <m:t>1</m:t>
                        </m:r>
                      </m:sup>
                    </m:sSup>
                  </m:oMath>
                </a14:m>
                <a:r>
                  <a:rPr lang="en-US" sz="3600" dirty="0">
                    <a:latin typeface="Arial"/>
                    <a:cs typeface="Arial"/>
                  </a:rPr>
                  <a:t> We are finding other areas for potential with colony communication and signaling that we think we provide similar contributions and new areas of research unexplored.</a:t>
                </a: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ctr" eaLnBrk="1" hangingPunct="1"/>
                <a:r>
                  <a:rPr lang="en-US" sz="3600" i="1"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Figure 3: Coral shrimp (right) vs Snapping Shrimp (left)</a:t>
                </a:r>
              </a:p>
              <a:p>
                <a:pPr algn="ctr" eaLnBrk="1" hangingPunct="1"/>
                <a:endParaRPr lang="en-US" sz="3600" i="1"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algn="ctr" eaLnBrk="1" hangingPunct="1"/>
                <a:endParaRPr lang="en-US" sz="3600" i="1"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algn="just" eaLnBrk="1" hangingPunct="1"/>
                <a:r>
                  <a:rPr lang="en-US" sz="3600" dirty="0">
                    <a:latin typeface="Arial"/>
                    <a:cs typeface="Arial"/>
                  </a:rPr>
                  <a:t>The current findings show that snapping shrimp colonies have coordinated snapping during an intruder event. Intruder response is an area of interest because the small shrimp typically live in colonies on sponges for generations</a:t>
                </a:r>
                <a:r>
                  <a:rPr lang="en-US" sz="3600" dirty="0">
                    <a:cs typeface="Arial"/>
                  </a:rPr>
                  <a:t> </a:t>
                </a:r>
                <a14:m>
                  <m:oMath xmlns:m="http://schemas.openxmlformats.org/officeDocument/2006/math">
                    <m:sSup>
                      <m:sSupPr>
                        <m:ctrlPr>
                          <a:rPr lang="en-US" sz="3600" i="1" smtClean="0">
                            <a:latin typeface="Cambria Math" panose="02040503050406030204" pitchFamily="18" charset="0"/>
                            <a:cs typeface="Arial"/>
                          </a:rPr>
                        </m:ctrlPr>
                      </m:sSupPr>
                      <m:e>
                        <m:r>
                          <a:rPr lang="en-US" sz="3600" b="0" i="1" smtClean="0">
                            <a:latin typeface="Cambria Math" panose="02040503050406030204" pitchFamily="18" charset="0"/>
                            <a:cs typeface="Arial"/>
                          </a:rPr>
                          <m:t>.</m:t>
                        </m:r>
                      </m:e>
                      <m:sup>
                        <m:r>
                          <a:rPr lang="en-US" sz="3600" b="0" i="1" smtClean="0">
                            <a:latin typeface="Cambria Math" panose="02040503050406030204" pitchFamily="18" charset="0"/>
                            <a:cs typeface="Arial"/>
                          </a:rPr>
                          <m:t>2</m:t>
                        </m:r>
                      </m:sup>
                    </m:sSup>
                  </m:oMath>
                </a14:m>
                <a:r>
                  <a:rPr lang="en-US" sz="3600" dirty="0">
                    <a:latin typeface="Arial"/>
                    <a:cs typeface="Arial"/>
                  </a:rPr>
                  <a:t> </a:t>
                </a:r>
              </a:p>
              <a:p>
                <a:pPr algn="just" eaLnBrk="1" hangingPunct="1"/>
                <a:endParaRPr lang="en-US" sz="3600" dirty="0">
                  <a:latin typeface="Arial"/>
                  <a:cs typeface="Arial"/>
                </a:endParaRPr>
              </a:p>
              <a:p>
                <a:pPr algn="just" eaLnBrk="1" hangingPunct="1"/>
                <a:r>
                  <a:rPr lang="en-US" sz="3600" dirty="0">
                    <a:latin typeface="Arial"/>
                    <a:cs typeface="Arial"/>
                  </a:rPr>
                  <a:t>The coordinated snapping events cause intruders to retreat faster than individual snapping. Not all events trigger community response at all and some events do not trigger the fully colony involvement</a:t>
                </a:r>
                <a14:m>
                  <m:oMath xmlns:m="http://schemas.openxmlformats.org/officeDocument/2006/math">
                    <m:sSup>
                      <m:sSupPr>
                        <m:ctrlPr>
                          <a:rPr lang="en-US" sz="3600" i="1" smtClean="0">
                            <a:latin typeface="Cambria Math" panose="02040503050406030204" pitchFamily="18" charset="0"/>
                            <a:cs typeface="Arial"/>
                          </a:rPr>
                        </m:ctrlPr>
                      </m:sSupPr>
                      <m:e>
                        <m:r>
                          <a:rPr lang="en-US" sz="3600" b="0" i="1" smtClean="0">
                            <a:latin typeface="Cambria Math" panose="02040503050406030204" pitchFamily="18" charset="0"/>
                            <a:cs typeface="Arial"/>
                          </a:rPr>
                          <m:t>.</m:t>
                        </m:r>
                      </m:e>
                      <m:sup>
                        <m:r>
                          <a:rPr lang="en-US" sz="3600" b="0" i="1" smtClean="0">
                            <a:latin typeface="Cambria Math" panose="02040503050406030204" pitchFamily="18" charset="0"/>
                            <a:cs typeface="Arial"/>
                          </a:rPr>
                          <m:t>2</m:t>
                        </m:r>
                      </m:sup>
                    </m:sSup>
                  </m:oMath>
                </a14:m>
                <a:r>
                  <a:rPr lang="en-US" sz="3600" dirty="0">
                    <a:latin typeface="Arial"/>
                    <a:cs typeface="Arial"/>
                  </a:rPr>
                  <a:t> From these literature findings, I will be able to create a biological model to simulate how individuals can signal for help and get others to coordinate response with them. </a:t>
                </a:r>
              </a:p>
              <a:p>
                <a:pPr algn="just" eaLnBrk="1" hangingPunct="1"/>
                <a:endParaRPr lang="en-US" sz="3600" dirty="0">
                  <a:latin typeface="Arial"/>
                  <a:cs typeface="Arial"/>
                </a:endParaRPr>
              </a:p>
              <a:p>
                <a:pPr algn="just" eaLnBrk="1" hangingPunct="1"/>
                <a:endParaRPr lang="en-US" sz="3600" dirty="0">
                  <a:latin typeface="Arial"/>
                  <a:cs typeface="Arial"/>
                </a:endParaRPr>
              </a:p>
            </p:txBody>
          </p:sp>
        </mc:Choice>
        <mc:Fallback>
          <p:sp>
            <p:nvSpPr>
              <p:cNvPr id="4" name="TextBox 8">
                <a:extLst>
                  <a:ext uri="{FF2B5EF4-FFF2-40B4-BE49-F238E27FC236}">
                    <a16:creationId xmlns:a16="http://schemas.microsoft.com/office/drawing/2014/main" id="{83C6540A-48BF-4733-511F-1E57062B3D2E}"/>
                  </a:ext>
                </a:extLst>
              </p:cNvPr>
              <p:cNvSpPr txBox="1">
                <a:spLocks noRot="1" noChangeAspect="1" noMove="1" noResize="1" noEditPoints="1" noAdjustHandles="1" noChangeArrowheads="1" noChangeShapeType="1" noTextEdit="1"/>
              </p:cNvSpPr>
              <p:nvPr/>
            </p:nvSpPr>
            <p:spPr bwMode="auto">
              <a:xfrm>
                <a:off x="30209195" y="5217956"/>
                <a:ext cx="11441723" cy="24591347"/>
              </a:xfrm>
              <a:prstGeom prst="rect">
                <a:avLst/>
              </a:prstGeom>
              <a:blipFill>
                <a:blip r:embed="rId7"/>
                <a:stretch>
                  <a:fillRect l="-2186" t="-545" r="-1652"/>
                </a:stretch>
              </a:blipFill>
              <a:ln w="9525">
                <a:noFill/>
                <a:miter lim="800000"/>
                <a:headEnd/>
                <a:tailEnd/>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08641C86-8A8E-BFCE-8B84-C41EEC0B461F}"/>
              </a:ext>
            </a:extLst>
          </p:cNvPr>
          <p:cNvPicPr>
            <a:picLocks noChangeAspect="1"/>
          </p:cNvPicPr>
          <p:nvPr/>
        </p:nvPicPr>
        <p:blipFill>
          <a:blip r:embed="rId8"/>
          <a:stretch>
            <a:fillRect/>
          </a:stretch>
        </p:blipFill>
        <p:spPr>
          <a:xfrm>
            <a:off x="35787946" y="15111463"/>
            <a:ext cx="5018386" cy="3345590"/>
          </a:xfrm>
          <a:prstGeom prst="rect">
            <a:avLst/>
          </a:prstGeom>
        </p:spPr>
      </p:pic>
      <p:pic>
        <p:nvPicPr>
          <p:cNvPr id="1026" name="Picture 2" descr="Buy Coral Banded Shrimp | Aquarium Shrimp for Sale - Vivid Aquariums">
            <a:extLst>
              <a:ext uri="{FF2B5EF4-FFF2-40B4-BE49-F238E27FC236}">
                <a16:creationId xmlns:a16="http://schemas.microsoft.com/office/drawing/2014/main" id="{55787534-AE5E-C11E-212F-8A693425626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351" r="8785"/>
          <a:stretch/>
        </p:blipFill>
        <p:spPr bwMode="auto">
          <a:xfrm>
            <a:off x="30769560" y="15111463"/>
            <a:ext cx="5018386" cy="3345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B35E1D-8774-C7FB-5AA4-6070059D690A}"/>
              </a:ext>
            </a:extLst>
          </p:cNvPr>
          <p:cNvSpPr txBox="1"/>
          <p:nvPr/>
        </p:nvSpPr>
        <p:spPr>
          <a:xfrm>
            <a:off x="39415748" y="30085605"/>
            <a:ext cx="9429314" cy="1384995"/>
          </a:xfrm>
          <a:prstGeom prst="rect">
            <a:avLst/>
          </a:prstGeom>
          <a:noFill/>
        </p:spPr>
        <p:txBody>
          <a:bodyPr wrap="square" rtlCol="0">
            <a:spAutoFit/>
          </a:bodyPr>
          <a:lstStyle/>
          <a:p>
            <a:r>
              <a:rPr lang="en-US" sz="2800" dirty="0"/>
              <a:t>Contact: Julia Gorthey</a:t>
            </a:r>
          </a:p>
          <a:p>
            <a:r>
              <a:rPr lang="en-US" sz="2800" dirty="0">
                <a:hlinkClick r:id="rId10"/>
              </a:rPr>
              <a:t>gortheyj@my.erau.edu</a:t>
            </a:r>
            <a:endParaRPr lang="en-US" sz="2800" dirty="0"/>
          </a:p>
          <a:p>
            <a:endParaRPr lang="en-US" sz="2800" dirty="0"/>
          </a:p>
        </p:txBody>
      </p:sp>
      <p:pic>
        <p:nvPicPr>
          <p:cNvPr id="7" name="Picture 6">
            <a:extLst>
              <a:ext uri="{FF2B5EF4-FFF2-40B4-BE49-F238E27FC236}">
                <a16:creationId xmlns:a16="http://schemas.microsoft.com/office/drawing/2014/main" id="{A5756974-C41F-1CE7-889A-B28D7FA50790}"/>
              </a:ext>
            </a:extLst>
          </p:cNvPr>
          <p:cNvPicPr>
            <a:picLocks noChangeAspect="1"/>
          </p:cNvPicPr>
          <p:nvPr/>
        </p:nvPicPr>
        <p:blipFill rotWithShape="1">
          <a:blip r:embed="rId11"/>
          <a:srcRect t="40740" b="33764"/>
          <a:stretch/>
        </p:blipFill>
        <p:spPr>
          <a:xfrm>
            <a:off x="457200" y="29105574"/>
            <a:ext cx="7406638" cy="1888379"/>
          </a:xfrm>
          <a:prstGeom prst="rect">
            <a:avLst/>
          </a:prstGeom>
        </p:spPr>
      </p:pic>
      <p:sp>
        <p:nvSpPr>
          <p:cNvPr id="8" name="TextBox 8">
            <a:extLst>
              <a:ext uri="{FF2B5EF4-FFF2-40B4-BE49-F238E27FC236}">
                <a16:creationId xmlns:a16="http://schemas.microsoft.com/office/drawing/2014/main" id="{4E97A69B-5D18-1628-D757-FE34099D4C6F}"/>
              </a:ext>
            </a:extLst>
          </p:cNvPr>
          <p:cNvSpPr txBox="1">
            <a:spLocks noChangeArrowheads="1"/>
          </p:cNvSpPr>
          <p:nvPr/>
        </p:nvSpPr>
        <p:spPr bwMode="auto">
          <a:xfrm>
            <a:off x="16192607" y="16450682"/>
            <a:ext cx="11441723" cy="15234940"/>
          </a:xfrm>
          <a:prstGeom prst="rect">
            <a:avLst/>
          </a:prstGeom>
          <a:noFill/>
          <a:ln w="9525">
            <a:noFill/>
            <a:miter lim="800000"/>
            <a:headEnd/>
            <a:tailEnd/>
          </a:ln>
        </p:spPr>
        <p:txBody>
          <a:bodyPr wrap="square" lIns="91440" tIns="45720" rIns="91440" bIns="45720" anchor="t">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defTabSz="4387850" eaLnBrk="0" fontAlgn="base" hangingPunct="0">
              <a:spcBef>
                <a:spcPct val="0"/>
              </a:spcBef>
              <a:spcAft>
                <a:spcPct val="0"/>
              </a:spcAft>
              <a:defRPr sz="8600">
                <a:solidFill>
                  <a:schemeClr val="tx1"/>
                </a:solidFill>
                <a:latin typeface="Arial" charset="0"/>
              </a:defRPr>
            </a:lvl6pPr>
            <a:lvl7pPr marL="2971800" indent="-228600" defTabSz="4387850" eaLnBrk="0" fontAlgn="base" hangingPunct="0">
              <a:spcBef>
                <a:spcPct val="0"/>
              </a:spcBef>
              <a:spcAft>
                <a:spcPct val="0"/>
              </a:spcAft>
              <a:defRPr sz="8600">
                <a:solidFill>
                  <a:schemeClr val="tx1"/>
                </a:solidFill>
                <a:latin typeface="Arial" charset="0"/>
              </a:defRPr>
            </a:lvl7pPr>
            <a:lvl8pPr marL="3429000" indent="-228600" defTabSz="4387850" eaLnBrk="0" fontAlgn="base" hangingPunct="0">
              <a:spcBef>
                <a:spcPct val="0"/>
              </a:spcBef>
              <a:spcAft>
                <a:spcPct val="0"/>
              </a:spcAft>
              <a:defRPr sz="8600">
                <a:solidFill>
                  <a:schemeClr val="tx1"/>
                </a:solidFill>
                <a:latin typeface="Arial" charset="0"/>
              </a:defRPr>
            </a:lvl8pPr>
            <a:lvl9pPr marL="3886200" indent="-228600" defTabSz="4387850" eaLnBrk="0" fontAlgn="base" hangingPunct="0">
              <a:spcBef>
                <a:spcPct val="0"/>
              </a:spcBef>
              <a:spcAft>
                <a:spcPct val="0"/>
              </a:spcAft>
              <a:defRPr sz="8600">
                <a:solidFill>
                  <a:schemeClr val="tx1"/>
                </a:solidFill>
                <a:latin typeface="Arial" charset="0"/>
              </a:defRPr>
            </a:lvl9pPr>
          </a:lstStyle>
          <a:p>
            <a:pPr algn="just" eaLnBrk="1" hangingPunct="1"/>
            <a:r>
              <a:rPr lang="en-US" sz="4400" b="1" dirty="0">
                <a:latin typeface="Arial"/>
                <a:cs typeface="Arial"/>
              </a:rPr>
              <a:t>APPLICATION TO REAL WORLD PROBLEMS: </a:t>
            </a:r>
            <a:endParaRPr lang="en-US" sz="4400" dirty="0">
              <a:latin typeface="Arial"/>
              <a:cs typeface="Arial"/>
            </a:endParaRPr>
          </a:p>
          <a:p>
            <a:pPr algn="just" eaLnBrk="1" hangingPunct="1"/>
            <a:endParaRPr lang="en-US" sz="3600" dirty="0">
              <a:latin typeface="Arial"/>
              <a:cs typeface="Arial"/>
            </a:endParaRPr>
          </a:p>
          <a:p>
            <a:pPr algn="just" eaLnBrk="1" hangingPunct="1"/>
            <a:r>
              <a:rPr lang="en-US" sz="3600" dirty="0">
                <a:latin typeface="Arial"/>
                <a:cs typeface="Arial"/>
              </a:rPr>
              <a:t>The group communication found in snapping shrimp colonies is applicable to more areas of swarm communication. The goal is to develop a model that individuals within the swarm can signal for waves of help to the group without a central monitoring device. Communication within shrimp can be applicable to real world problems through biological inspired design.</a:t>
            </a:r>
            <a:endParaRPr lang="en-US" sz="3200" dirty="0">
              <a:latin typeface="Arial"/>
              <a:cs typeface="Arial"/>
            </a:endParaRPr>
          </a:p>
          <a:p>
            <a:pPr algn="just" eaLnBrk="1" hangingPunct="1"/>
            <a:endParaRPr lang="en-US" sz="3200" dirty="0">
              <a:latin typeface="Arial"/>
              <a:cs typeface="Arial"/>
            </a:endParaRPr>
          </a:p>
          <a:p>
            <a:pPr algn="just" eaLnBrk="1" hangingPunct="1"/>
            <a:r>
              <a:rPr lang="en-US" sz="3600" dirty="0">
                <a:latin typeface="Arial"/>
                <a:cs typeface="Arial"/>
              </a:rPr>
              <a:t>An example of how we can use group communication in various real-world problems such as if an individual taxis can signal for help to other surrounding taxis to receive support in busy areas during demand spikes.</a:t>
            </a: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endParaRPr lang="en-US" sz="3600" dirty="0">
              <a:latin typeface="Arial"/>
              <a:cs typeface="Arial"/>
            </a:endParaRPr>
          </a:p>
          <a:p>
            <a:pPr algn="just" eaLnBrk="1" hangingPunct="1"/>
            <a:r>
              <a:rPr lang="en-US" sz="3600" i="1"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Figure 2: Snapping </a:t>
            </a:r>
            <a:r>
              <a:rPr lang="en-US" sz="3600" i="1" dirty="0">
                <a:solidFill>
                  <a:srgbClr val="242424"/>
                </a:solidFill>
                <a:latin typeface="Calibri" panose="020F0502020204030204" pitchFamily="34" charset="0"/>
                <a:ea typeface="Calibri" panose="020F0502020204030204" pitchFamily="34" charset="0"/>
                <a:cs typeface="Calibri" panose="020F0502020204030204" pitchFamily="34" charset="0"/>
              </a:rPr>
              <a:t>s</a:t>
            </a:r>
            <a:r>
              <a:rPr lang="en-US" sz="3600" i="1"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hrimp individual trigger response</a:t>
            </a:r>
          </a:p>
          <a:p>
            <a:pPr algn="just" eaLnBrk="1" hangingPunct="1"/>
            <a:endParaRPr lang="en-US" sz="3600" dirty="0">
              <a:latin typeface="Arial"/>
              <a:cs typeface="Arial"/>
            </a:endParaRPr>
          </a:p>
        </p:txBody>
      </p:sp>
      <p:pic>
        <p:nvPicPr>
          <p:cNvPr id="13" name="Picture 2" descr="The Pistol Shrimp Shoots Bubbles Hot As The Sun's Surface - The Virginian  Review">
            <a:extLst>
              <a:ext uri="{FF2B5EF4-FFF2-40B4-BE49-F238E27FC236}">
                <a16:creationId xmlns:a16="http://schemas.microsoft.com/office/drawing/2014/main" id="{BC2D4773-199E-565A-6B2A-0BF25BF6389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21251005" y="26083481"/>
            <a:ext cx="2540392" cy="12280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he Pistol Shrimp Shoots Bubbles Hot As The Sun's Surface - The Virginian  Review">
            <a:extLst>
              <a:ext uri="{FF2B5EF4-FFF2-40B4-BE49-F238E27FC236}">
                <a16:creationId xmlns:a16="http://schemas.microsoft.com/office/drawing/2014/main" id="{4546B2BB-4D1E-79C1-6419-78D22ACFE4D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7354258" y="28696885"/>
            <a:ext cx="2540392" cy="12280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he Pistol Shrimp Shoots Bubbles Hot As The Sun's Surface - The Virginian  Review">
            <a:extLst>
              <a:ext uri="{FF2B5EF4-FFF2-40B4-BE49-F238E27FC236}">
                <a16:creationId xmlns:a16="http://schemas.microsoft.com/office/drawing/2014/main" id="{1A7B5C75-38D1-4BFF-D8B9-C0B900C89F5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25388882" y="26889912"/>
            <a:ext cx="2540392" cy="12280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e Pistol Shrimp Shoots Bubbles Hot As The Sun's Surface - The Virginian  Review">
            <a:extLst>
              <a:ext uri="{FF2B5EF4-FFF2-40B4-BE49-F238E27FC236}">
                <a16:creationId xmlns:a16="http://schemas.microsoft.com/office/drawing/2014/main" id="{F8DF4D36-897D-C9E8-0069-F78829E3604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7354258" y="27273386"/>
            <a:ext cx="2540392" cy="12280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he Pistol Shrimp Shoots Bubbles Hot As The Sun's Surface - The Virginian  Review">
            <a:extLst>
              <a:ext uri="{FF2B5EF4-FFF2-40B4-BE49-F238E27FC236}">
                <a16:creationId xmlns:a16="http://schemas.microsoft.com/office/drawing/2014/main" id="{9A871B8F-626F-F0AA-BFFF-DEC3FCF8741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7373600" y="25684752"/>
            <a:ext cx="2540392" cy="1228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he Pistol Shrimp Shoots Bubbles Hot As The Sun's Surface - The Virginian  Review">
            <a:extLst>
              <a:ext uri="{FF2B5EF4-FFF2-40B4-BE49-F238E27FC236}">
                <a16:creationId xmlns:a16="http://schemas.microsoft.com/office/drawing/2014/main" id="{3D7E0BE4-FF5E-AD4F-38A1-27E11C65EE7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21492135" y="27940160"/>
            <a:ext cx="2540392" cy="1228090"/>
          </a:xfrm>
          <a:prstGeom prst="rect">
            <a:avLst/>
          </a:prstGeom>
          <a:noFill/>
          <a:extLst>
            <a:ext uri="{909E8E84-426E-40DD-AFC4-6F175D3DCCD1}">
              <a14:hiddenFill xmlns:a14="http://schemas.microsoft.com/office/drawing/2010/main">
                <a:solidFill>
                  <a:srgbClr val="FFFFFF"/>
                </a:solidFill>
              </a14:hiddenFill>
            </a:ext>
          </a:extLst>
        </p:spPr>
      </p:pic>
      <p:sp>
        <p:nvSpPr>
          <p:cNvPr id="19" name="Block Arc 18">
            <a:extLst>
              <a:ext uri="{FF2B5EF4-FFF2-40B4-BE49-F238E27FC236}">
                <a16:creationId xmlns:a16="http://schemas.microsoft.com/office/drawing/2014/main" id="{DDC78A26-6CC7-E01B-4811-BDA255557A58}"/>
              </a:ext>
            </a:extLst>
          </p:cNvPr>
          <p:cNvSpPr/>
          <p:nvPr/>
        </p:nvSpPr>
        <p:spPr>
          <a:xfrm rot="18045171">
            <a:off x="25019671" y="26708263"/>
            <a:ext cx="738423" cy="769418"/>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lock Arc 19">
            <a:extLst>
              <a:ext uri="{FF2B5EF4-FFF2-40B4-BE49-F238E27FC236}">
                <a16:creationId xmlns:a16="http://schemas.microsoft.com/office/drawing/2014/main" id="{73EC59BD-C04C-0403-B7B9-ACB32F566CD6}"/>
              </a:ext>
            </a:extLst>
          </p:cNvPr>
          <p:cNvSpPr/>
          <p:nvPr/>
        </p:nvSpPr>
        <p:spPr>
          <a:xfrm rot="14368429">
            <a:off x="24989919" y="27647531"/>
            <a:ext cx="738423" cy="769418"/>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lock Arc 21">
            <a:extLst>
              <a:ext uri="{FF2B5EF4-FFF2-40B4-BE49-F238E27FC236}">
                <a16:creationId xmlns:a16="http://schemas.microsoft.com/office/drawing/2014/main" id="{25ED5869-249D-CBDB-B696-CF5E5D8DE006}"/>
              </a:ext>
            </a:extLst>
          </p:cNvPr>
          <p:cNvSpPr/>
          <p:nvPr/>
        </p:nvSpPr>
        <p:spPr>
          <a:xfrm rot="15124396">
            <a:off x="23955405" y="27886242"/>
            <a:ext cx="961927" cy="971983"/>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lock Arc 22">
            <a:extLst>
              <a:ext uri="{FF2B5EF4-FFF2-40B4-BE49-F238E27FC236}">
                <a16:creationId xmlns:a16="http://schemas.microsoft.com/office/drawing/2014/main" id="{14D5674D-9E0A-4933-5C9F-591D04546DCC}"/>
              </a:ext>
            </a:extLst>
          </p:cNvPr>
          <p:cNvSpPr/>
          <p:nvPr/>
        </p:nvSpPr>
        <p:spPr>
          <a:xfrm rot="18379438">
            <a:off x="23781734" y="26269860"/>
            <a:ext cx="961927" cy="971983"/>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lock Arc 23">
            <a:extLst>
              <a:ext uri="{FF2B5EF4-FFF2-40B4-BE49-F238E27FC236}">
                <a16:creationId xmlns:a16="http://schemas.microsoft.com/office/drawing/2014/main" id="{557F156E-970D-8A7F-E8A0-1A5674EDA5A1}"/>
              </a:ext>
            </a:extLst>
          </p:cNvPr>
          <p:cNvSpPr/>
          <p:nvPr/>
        </p:nvSpPr>
        <p:spPr>
          <a:xfrm rot="14368429">
            <a:off x="21292579" y="28412008"/>
            <a:ext cx="738423" cy="769418"/>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lock Arc 24">
            <a:extLst>
              <a:ext uri="{FF2B5EF4-FFF2-40B4-BE49-F238E27FC236}">
                <a16:creationId xmlns:a16="http://schemas.microsoft.com/office/drawing/2014/main" id="{7DD4B4F6-F932-CCA9-9785-1BF9FD17CC60}"/>
              </a:ext>
            </a:extLst>
          </p:cNvPr>
          <p:cNvSpPr/>
          <p:nvPr/>
        </p:nvSpPr>
        <p:spPr>
          <a:xfrm rot="17791543">
            <a:off x="21058637" y="27560745"/>
            <a:ext cx="738423" cy="769418"/>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lock Arc 25">
            <a:extLst>
              <a:ext uri="{FF2B5EF4-FFF2-40B4-BE49-F238E27FC236}">
                <a16:creationId xmlns:a16="http://schemas.microsoft.com/office/drawing/2014/main" id="{E6E18791-2B98-CFAC-37B2-5550F5A44C2D}"/>
              </a:ext>
            </a:extLst>
          </p:cNvPr>
          <p:cNvSpPr/>
          <p:nvPr/>
        </p:nvSpPr>
        <p:spPr>
          <a:xfrm rot="17791543">
            <a:off x="20881794" y="25979035"/>
            <a:ext cx="738423" cy="769418"/>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lock Arc 26">
            <a:extLst>
              <a:ext uri="{FF2B5EF4-FFF2-40B4-BE49-F238E27FC236}">
                <a16:creationId xmlns:a16="http://schemas.microsoft.com/office/drawing/2014/main" id="{465ACEBB-98B4-4D87-3351-FEF2CECB80F7}"/>
              </a:ext>
            </a:extLst>
          </p:cNvPr>
          <p:cNvSpPr/>
          <p:nvPr/>
        </p:nvSpPr>
        <p:spPr>
          <a:xfrm rot="13862164">
            <a:off x="20743149" y="26680099"/>
            <a:ext cx="738423" cy="769418"/>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lock Arc 27">
            <a:extLst>
              <a:ext uri="{FF2B5EF4-FFF2-40B4-BE49-F238E27FC236}">
                <a16:creationId xmlns:a16="http://schemas.microsoft.com/office/drawing/2014/main" id="{488D7403-80C6-D7E3-4ABA-BFF0943B9F0E}"/>
              </a:ext>
            </a:extLst>
          </p:cNvPr>
          <p:cNvSpPr/>
          <p:nvPr/>
        </p:nvSpPr>
        <p:spPr>
          <a:xfrm rot="16200000">
            <a:off x="20122254" y="28529859"/>
            <a:ext cx="961927" cy="971983"/>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ock Arc 28">
            <a:extLst>
              <a:ext uri="{FF2B5EF4-FFF2-40B4-BE49-F238E27FC236}">
                <a16:creationId xmlns:a16="http://schemas.microsoft.com/office/drawing/2014/main" id="{3365B3B1-D652-7093-319E-74C90B76E2FB}"/>
              </a:ext>
            </a:extLst>
          </p:cNvPr>
          <p:cNvSpPr/>
          <p:nvPr/>
        </p:nvSpPr>
        <p:spPr>
          <a:xfrm rot="16407801">
            <a:off x="19747221" y="27028535"/>
            <a:ext cx="961927" cy="971983"/>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lock Arc 29">
            <a:extLst>
              <a:ext uri="{FF2B5EF4-FFF2-40B4-BE49-F238E27FC236}">
                <a16:creationId xmlns:a16="http://schemas.microsoft.com/office/drawing/2014/main" id="{FA22DE0A-DE8F-755D-E39B-717A084D7129}"/>
              </a:ext>
            </a:extLst>
          </p:cNvPr>
          <p:cNvSpPr/>
          <p:nvPr/>
        </p:nvSpPr>
        <p:spPr>
          <a:xfrm rot="17453099">
            <a:off x="19722255" y="25748481"/>
            <a:ext cx="961927" cy="971983"/>
          </a:xfrm>
          <a:prstGeom prst="blockArc">
            <a:avLst>
              <a:gd name="adj1" fmla="val 10800000"/>
              <a:gd name="adj2" fmla="val 21402133"/>
              <a:gd name="adj3" fmla="val 1500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6AFA00EE-8B4F-DE4D-6828-ED580FFB6648}"/>
              </a:ext>
            </a:extLst>
          </p:cNvPr>
          <p:cNvCxnSpPr/>
          <p:nvPr/>
        </p:nvCxnSpPr>
        <p:spPr>
          <a:xfrm flipH="1">
            <a:off x="18379687" y="25175322"/>
            <a:ext cx="749836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2F8E8CE9-5467-5E6C-7722-3025F8661F01}"/>
              </a:ext>
            </a:extLst>
          </p:cNvPr>
          <p:cNvSpPr txBox="1"/>
          <p:nvPr/>
        </p:nvSpPr>
        <p:spPr>
          <a:xfrm>
            <a:off x="26087346" y="24869842"/>
            <a:ext cx="5981146" cy="584775"/>
          </a:xfrm>
          <a:prstGeom prst="rect">
            <a:avLst/>
          </a:prstGeom>
          <a:noFill/>
        </p:spPr>
        <p:txBody>
          <a:bodyPr wrap="square" rtlCol="0">
            <a:spAutoFit/>
          </a:bodyPr>
          <a:lstStyle/>
          <a:p>
            <a:r>
              <a:rPr lang="en-US" sz="3200" dirty="0"/>
              <a:t>Event begin</a:t>
            </a:r>
          </a:p>
        </p:txBody>
      </p:sp>
      <p:sp>
        <p:nvSpPr>
          <p:cNvPr id="21" name="TextBox 20">
            <a:extLst>
              <a:ext uri="{FF2B5EF4-FFF2-40B4-BE49-F238E27FC236}">
                <a16:creationId xmlns:a16="http://schemas.microsoft.com/office/drawing/2014/main" id="{5B84CACD-2ACE-8802-B247-0C93118EA412}"/>
              </a:ext>
            </a:extLst>
          </p:cNvPr>
          <p:cNvSpPr txBox="1"/>
          <p:nvPr/>
        </p:nvSpPr>
        <p:spPr>
          <a:xfrm>
            <a:off x="15975667" y="24904568"/>
            <a:ext cx="5981146" cy="584775"/>
          </a:xfrm>
          <a:prstGeom prst="rect">
            <a:avLst/>
          </a:prstGeom>
          <a:noFill/>
        </p:spPr>
        <p:txBody>
          <a:bodyPr wrap="square" rtlCol="0">
            <a:spAutoFit/>
          </a:bodyPr>
          <a:lstStyle/>
          <a:p>
            <a:r>
              <a:rPr lang="en-US" sz="3200" dirty="0"/>
              <a:t>Event End</a:t>
            </a:r>
          </a:p>
        </p:txBody>
      </p:sp>
      <p:sp>
        <p:nvSpPr>
          <p:cNvPr id="31" name="TextBox 30">
            <a:extLst>
              <a:ext uri="{FF2B5EF4-FFF2-40B4-BE49-F238E27FC236}">
                <a16:creationId xmlns:a16="http://schemas.microsoft.com/office/drawing/2014/main" id="{499A9659-013A-3076-EECE-335579ED9592}"/>
              </a:ext>
            </a:extLst>
          </p:cNvPr>
          <p:cNvSpPr txBox="1"/>
          <p:nvPr/>
        </p:nvSpPr>
        <p:spPr>
          <a:xfrm>
            <a:off x="30147716" y="28093985"/>
            <a:ext cx="12829084" cy="2923877"/>
          </a:xfrm>
          <a:prstGeom prst="rect">
            <a:avLst/>
          </a:prstGeom>
          <a:noFill/>
        </p:spPr>
        <p:txBody>
          <a:bodyPr wrap="square" rtlCol="0">
            <a:spAutoFit/>
          </a:bodyPr>
          <a:lstStyle/>
          <a:p>
            <a:r>
              <a:rPr lang="en-US" sz="2400" u="sng" dirty="0">
                <a:effectLst/>
              </a:rPr>
              <a:t>Works Cited</a:t>
            </a:r>
          </a:p>
          <a:p>
            <a:pPr marL="228600" indent="-228600">
              <a:buFontTx/>
              <a:buAutoNum type="arabicParenR"/>
            </a:pPr>
            <a:r>
              <a:rPr lang="en-US" sz="2400" dirty="0" err="1">
                <a:effectLst/>
              </a:rPr>
              <a:t>Chak</a:t>
            </a:r>
            <a:r>
              <a:rPr lang="en-US" sz="2400" dirty="0">
                <a:effectLst/>
              </a:rPr>
              <a:t>, S. T. C., &amp; Rubenstein, D. R. (2019). Social transitions in sponge-dwelling snapping shrimp. </a:t>
            </a:r>
            <a:r>
              <a:rPr lang="en-US" sz="2400" i="1" dirty="0">
                <a:effectLst/>
              </a:rPr>
              <a:t>Current Opinion in Insect Science</a:t>
            </a:r>
            <a:r>
              <a:rPr lang="en-US" sz="2400" dirty="0">
                <a:effectLst/>
              </a:rPr>
              <a:t>, </a:t>
            </a:r>
            <a:r>
              <a:rPr lang="en-US" sz="2400" i="1" dirty="0">
                <a:effectLst/>
              </a:rPr>
              <a:t>34</a:t>
            </a:r>
            <a:r>
              <a:rPr lang="en-US" sz="2400" dirty="0">
                <a:effectLst/>
              </a:rPr>
              <a:t>, 33–39. https://doi.org/10.1016/j.cois.2019.02.006 </a:t>
            </a:r>
          </a:p>
          <a:p>
            <a:pPr marL="228600" indent="-228600">
              <a:buAutoNum type="arabicParenR"/>
            </a:pPr>
            <a:r>
              <a:rPr lang="en-US" sz="2400" dirty="0" err="1">
                <a:effectLst/>
              </a:rPr>
              <a:t>Tóth</a:t>
            </a:r>
            <a:r>
              <a:rPr lang="en-US" sz="2400" dirty="0">
                <a:effectLst/>
              </a:rPr>
              <a:t>, E., &amp; Duffy, J. E. (2005, March 22). </a:t>
            </a:r>
            <a:r>
              <a:rPr lang="en-US" sz="2400" i="1" dirty="0">
                <a:effectLst/>
              </a:rPr>
              <a:t>Coordinated Group response to nest intruders in social shrimp</a:t>
            </a:r>
            <a:r>
              <a:rPr lang="en-US" sz="2400" dirty="0">
                <a:effectLst/>
              </a:rPr>
              <a:t>. Biology letters. Retrieved April 3, 2023, from https://www.ncbi.nlm.nih.gov/pmc/articles/PMC1629045/ </a:t>
            </a:r>
            <a:endParaRPr lang="en-US" sz="2400" dirty="0"/>
          </a:p>
          <a:p>
            <a:pPr marL="228600" indent="-228600">
              <a:buFontTx/>
              <a:buAutoNum type="arabicParenR"/>
            </a:pPr>
            <a:endParaRPr lang="en-US" sz="800" dirty="0">
              <a:effectLst/>
            </a:endParaRPr>
          </a:p>
          <a:p>
            <a:endParaRPr lang="en-US" sz="800" dirty="0">
              <a:effectLst/>
            </a:endParaRP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CEE3DA234A8642A6C4F59493AF991D" ma:contentTypeVersion="7" ma:contentTypeDescription="Create a new document." ma:contentTypeScope="" ma:versionID="be60700a8f9ce006a7a4a25c31d021cb">
  <xsd:schema xmlns:xsd="http://www.w3.org/2001/XMLSchema" xmlns:xs="http://www.w3.org/2001/XMLSchema" xmlns:p="http://schemas.microsoft.com/office/2006/metadata/properties" xmlns:ns3="739adede-0089-4a3b-8b77-291bc629914a" xmlns:ns4="cf7c0145-ab8a-4ff9-97f0-2b4b0fe3e06c" targetNamespace="http://schemas.microsoft.com/office/2006/metadata/properties" ma:root="true" ma:fieldsID="4b25808427e4fb19b48139591d72c73b" ns3:_="" ns4:_="">
    <xsd:import namespace="739adede-0089-4a3b-8b77-291bc629914a"/>
    <xsd:import namespace="cf7c0145-ab8a-4ff9-97f0-2b4b0fe3e06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adede-0089-4a3b-8b77-291bc6299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7c0145-ab8a-4ff9-97f0-2b4b0fe3e0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987A6B-7902-4966-982C-26F4EF33ABEF}">
  <ds:schemaRefs>
    <ds:schemaRef ds:uri="http://schemas.microsoft.com/sharepoint/v3/contenttype/forms"/>
  </ds:schemaRefs>
</ds:datastoreItem>
</file>

<file path=customXml/itemProps2.xml><?xml version="1.0" encoding="utf-8"?>
<ds:datastoreItem xmlns:ds="http://schemas.openxmlformats.org/officeDocument/2006/customXml" ds:itemID="{B2D3F89F-5891-4F18-9C89-0626C800CD12}">
  <ds:schemaRefs>
    <ds:schemaRef ds:uri="739adede-0089-4a3b-8b77-291bc629914a"/>
    <ds:schemaRef ds:uri="http://schemas.microsoft.com/office/2006/documentManagement/types"/>
    <ds:schemaRef ds:uri="http://purl.org/dc/dcmitype/"/>
    <ds:schemaRef ds:uri="http://www.w3.org/XML/1998/namespace"/>
    <ds:schemaRef ds:uri="http://purl.org/dc/terms/"/>
    <ds:schemaRef ds:uri="cf7c0145-ab8a-4ff9-97f0-2b4b0fe3e06c"/>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6125CDA-1620-4964-8D09-E7D05B4A693E}">
  <ds:schemaRefs>
    <ds:schemaRef ds:uri="739adede-0089-4a3b-8b77-291bc629914a"/>
    <ds:schemaRef ds:uri="cf7c0145-ab8a-4ff9-97f0-2b4b0fe3e0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3454</TotalTime>
  <Words>870</Words>
  <Application>Microsoft Office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Office Theme</vt:lpstr>
      <vt:lpstr>Developing an Optimization Algorithm for Snapping Shrimp Communication</vt:lpstr>
    </vt:vector>
  </TitlesOfParts>
  <Company>Penn State Erie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Poster</dc:title>
  <dc:creator>jtr11</dc:creator>
  <cp:lastModifiedBy>Gorthey, Julia J.</cp:lastModifiedBy>
  <cp:revision>15</cp:revision>
  <cp:lastPrinted>2012-11-30T22:42:07Z</cp:lastPrinted>
  <dcterms:created xsi:type="dcterms:W3CDTF">2008-05-30T19:02:25Z</dcterms:created>
  <dcterms:modified xsi:type="dcterms:W3CDTF">2023-04-03T16:33:53Z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0x010100A3CEE3DA234A8642A6C4F59493AF991D</vt:lpwstr>
  </property>
</Properties>
</file>