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7" r:id="rId5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D"/>
    <a:srgbClr val="335BA3"/>
    <a:srgbClr val="3259A0"/>
    <a:srgbClr val="2E5292"/>
    <a:srgbClr val="F4D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008" autoAdjust="0"/>
    <p:restoredTop sz="96229" autoAdjust="0"/>
  </p:normalViewPr>
  <p:slideViewPr>
    <p:cSldViewPr snapToGrid="0" snapToObjects="1">
      <p:cViewPr>
        <p:scale>
          <a:sx n="33" d="100"/>
          <a:sy n="33" d="100"/>
        </p:scale>
        <p:origin x="904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8F29A-7A72-444E-8EF2-92185999F899}" type="doc">
      <dgm:prSet loTypeId="urn:microsoft.com/office/officeart/2005/8/layout/cycle5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1C5FBBD-119D-9D48-A48E-DD72FD2C48A5}">
      <dgm:prSet phldrT="[Text]" custT="1"/>
      <dgm:spPr/>
      <dgm:t>
        <a:bodyPr/>
        <a:lstStyle/>
        <a:p>
          <a:r>
            <a:rPr lang="en-US" sz="3000" b="1" dirty="0">
              <a:latin typeface="Helvetica" pitchFamily="2" charset="0"/>
            </a:rPr>
            <a:t>Plant Seeds</a:t>
          </a:r>
        </a:p>
      </dgm:t>
    </dgm:pt>
    <dgm:pt modelId="{8C1AABB2-ECF8-064B-8C14-533611C844B1}" type="parTrans" cxnId="{E0744FB4-2B4E-8245-B32E-4655F7815045}">
      <dgm:prSet/>
      <dgm:spPr/>
      <dgm:t>
        <a:bodyPr/>
        <a:lstStyle/>
        <a:p>
          <a:endParaRPr lang="en-US"/>
        </a:p>
      </dgm:t>
    </dgm:pt>
    <dgm:pt modelId="{4A5E370A-55BE-3541-950D-378ABE74B30D}" type="sibTrans" cxnId="{E0744FB4-2B4E-8245-B32E-4655F7815045}">
      <dgm:prSet/>
      <dgm:spPr>
        <a:solidFill>
          <a:schemeClr val="accent6"/>
        </a:solidFill>
        <a:ln w="38100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FB2FA797-EBA3-6949-A3BA-A67748C7E280}">
      <dgm:prSet phldrT="[Text]" custT="1"/>
      <dgm:spPr/>
      <dgm:t>
        <a:bodyPr/>
        <a:lstStyle/>
        <a:p>
          <a:r>
            <a:rPr lang="en-US" sz="3000" b="1" dirty="0">
              <a:latin typeface="Helvetica" pitchFamily="2" charset="0"/>
            </a:rPr>
            <a:t>Measure Germination</a:t>
          </a:r>
        </a:p>
      </dgm:t>
    </dgm:pt>
    <dgm:pt modelId="{A6563971-4972-774F-A422-BB8232D8EEA2}" type="parTrans" cxnId="{9E7FF228-A5E2-B745-AFB1-1252F271F5E7}">
      <dgm:prSet/>
      <dgm:spPr/>
      <dgm:t>
        <a:bodyPr/>
        <a:lstStyle/>
        <a:p>
          <a:endParaRPr lang="en-US"/>
        </a:p>
      </dgm:t>
    </dgm:pt>
    <dgm:pt modelId="{19428DFE-CE35-A643-BC59-A25A287A03DF}" type="sibTrans" cxnId="{9E7FF228-A5E2-B745-AFB1-1252F271F5E7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AD375978-6593-954E-B2BC-E3176CB22103}">
      <dgm:prSet phldrT="[Text]" custT="1"/>
      <dgm:spPr/>
      <dgm:t>
        <a:bodyPr/>
        <a:lstStyle/>
        <a:p>
          <a:r>
            <a:rPr lang="en-US" sz="3000" b="1" dirty="0">
              <a:latin typeface="Helvetica" pitchFamily="2" charset="0"/>
            </a:rPr>
            <a:t>Measure Mature Growth</a:t>
          </a:r>
        </a:p>
      </dgm:t>
    </dgm:pt>
    <dgm:pt modelId="{1DC519B5-1449-904F-A30D-38DA88A1439F}" type="parTrans" cxnId="{F2A3399F-DE3C-FD4B-8D1E-489EBCEA75F5}">
      <dgm:prSet/>
      <dgm:spPr/>
      <dgm:t>
        <a:bodyPr/>
        <a:lstStyle/>
        <a:p>
          <a:endParaRPr lang="en-US"/>
        </a:p>
      </dgm:t>
    </dgm:pt>
    <dgm:pt modelId="{BA8DB224-D998-A147-A819-E031165C6BF5}" type="sibTrans" cxnId="{F2A3399F-DE3C-FD4B-8D1E-489EBCEA75F5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9E1DADFD-6E46-A344-B5DC-4B88A96FEA7D}">
      <dgm:prSet phldrT="[Text]" custT="1"/>
      <dgm:spPr/>
      <dgm:t>
        <a:bodyPr/>
        <a:lstStyle/>
        <a:p>
          <a:r>
            <a:rPr lang="en-US" sz="3000" b="1" dirty="0">
              <a:latin typeface="Helvetica" pitchFamily="2" charset="0"/>
            </a:rPr>
            <a:t>Remove Inedible Portions</a:t>
          </a:r>
        </a:p>
      </dgm:t>
    </dgm:pt>
    <dgm:pt modelId="{CFFDB68F-32FC-9144-8673-280173035A3B}" type="parTrans" cxnId="{50EBF555-D7F6-CC41-8F85-E12DE90D1391}">
      <dgm:prSet/>
      <dgm:spPr/>
      <dgm:t>
        <a:bodyPr/>
        <a:lstStyle/>
        <a:p>
          <a:endParaRPr lang="en-US"/>
        </a:p>
      </dgm:t>
    </dgm:pt>
    <dgm:pt modelId="{3A361269-E4F5-2F42-8608-05C425C64C69}" type="sibTrans" cxnId="{50EBF555-D7F6-CC41-8F85-E12DE90D1391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A1AE38E7-D637-D147-A5D0-7EB4D1191C2C}">
      <dgm:prSet phldrT="[Text]" custT="1"/>
      <dgm:spPr/>
      <dgm:t>
        <a:bodyPr/>
        <a:lstStyle/>
        <a:p>
          <a:r>
            <a:rPr lang="en-US" sz="3000" b="1" dirty="0">
              <a:latin typeface="Helvetica" pitchFamily="2" charset="0"/>
            </a:rPr>
            <a:t>Grind Leftover Biomass Into Substrate</a:t>
          </a:r>
        </a:p>
      </dgm:t>
    </dgm:pt>
    <dgm:pt modelId="{22031588-8FCE-DD49-ACCB-632005818F2B}" type="parTrans" cxnId="{3DC3BB46-8B16-444A-9AF2-3C62173EC093}">
      <dgm:prSet/>
      <dgm:spPr/>
      <dgm:t>
        <a:bodyPr/>
        <a:lstStyle/>
        <a:p>
          <a:endParaRPr lang="en-US"/>
        </a:p>
      </dgm:t>
    </dgm:pt>
    <dgm:pt modelId="{BA6014EB-497E-CF44-B0B0-792F25D4A4FB}" type="sibTrans" cxnId="{3DC3BB46-8B16-444A-9AF2-3C62173EC093}">
      <dgm:prSet/>
      <dgm:spPr>
        <a:ln w="38100">
          <a:solidFill>
            <a:schemeClr val="accent6"/>
          </a:solidFill>
        </a:ln>
      </dgm:spPr>
      <dgm:t>
        <a:bodyPr/>
        <a:lstStyle/>
        <a:p>
          <a:endParaRPr lang="en-US" sz="1800"/>
        </a:p>
      </dgm:t>
    </dgm:pt>
    <dgm:pt modelId="{987F57A7-9FDC-2340-9183-40E305E4A174}" type="pres">
      <dgm:prSet presAssocID="{4FB8F29A-7A72-444E-8EF2-92185999F899}" presName="cycle" presStyleCnt="0">
        <dgm:presLayoutVars>
          <dgm:dir/>
          <dgm:resizeHandles val="exact"/>
        </dgm:presLayoutVars>
      </dgm:prSet>
      <dgm:spPr/>
    </dgm:pt>
    <dgm:pt modelId="{EAD93998-8244-3145-B7B9-77DC5CB33BBD}" type="pres">
      <dgm:prSet presAssocID="{31C5FBBD-119D-9D48-A48E-DD72FD2C48A5}" presName="node" presStyleLbl="node1" presStyleIdx="0" presStyleCnt="5" custScaleX="89816" custScaleY="116310">
        <dgm:presLayoutVars>
          <dgm:bulletEnabled val="1"/>
        </dgm:presLayoutVars>
      </dgm:prSet>
      <dgm:spPr/>
    </dgm:pt>
    <dgm:pt modelId="{998DD0FE-1B0B-7B47-AEEE-822C579A4FDF}" type="pres">
      <dgm:prSet presAssocID="{31C5FBBD-119D-9D48-A48E-DD72FD2C48A5}" presName="spNode" presStyleCnt="0"/>
      <dgm:spPr/>
    </dgm:pt>
    <dgm:pt modelId="{C701277A-3C2B-FE41-B095-F7DE4AC3E9F5}" type="pres">
      <dgm:prSet presAssocID="{4A5E370A-55BE-3541-950D-378ABE74B30D}" presName="sibTrans" presStyleLbl="sibTrans1D1" presStyleIdx="0" presStyleCnt="5"/>
      <dgm:spPr/>
    </dgm:pt>
    <dgm:pt modelId="{31CE2D21-4E8A-4649-B8EF-D07F5EE86CC1}" type="pres">
      <dgm:prSet presAssocID="{FB2FA797-EBA3-6949-A3BA-A67748C7E280}" presName="node" presStyleLbl="node1" presStyleIdx="1" presStyleCnt="5" custScaleX="119781" custScaleY="169037">
        <dgm:presLayoutVars>
          <dgm:bulletEnabled val="1"/>
        </dgm:presLayoutVars>
      </dgm:prSet>
      <dgm:spPr/>
    </dgm:pt>
    <dgm:pt modelId="{41097E44-F290-7949-A47A-C051099609E1}" type="pres">
      <dgm:prSet presAssocID="{FB2FA797-EBA3-6949-A3BA-A67748C7E280}" presName="spNode" presStyleCnt="0"/>
      <dgm:spPr/>
    </dgm:pt>
    <dgm:pt modelId="{FD5B47A5-DC15-C942-B026-DFF224E10E3D}" type="pres">
      <dgm:prSet presAssocID="{19428DFE-CE35-A643-BC59-A25A287A03DF}" presName="sibTrans" presStyleLbl="sibTrans1D1" presStyleIdx="1" presStyleCnt="5"/>
      <dgm:spPr/>
    </dgm:pt>
    <dgm:pt modelId="{81A87AC3-A5D9-394E-8CB7-F69E2299DBCE}" type="pres">
      <dgm:prSet presAssocID="{AD375978-6593-954E-B2BC-E3176CB22103}" presName="node" presStyleLbl="node1" presStyleIdx="2" presStyleCnt="5" custScaleX="89816" custScaleY="116310">
        <dgm:presLayoutVars>
          <dgm:bulletEnabled val="1"/>
        </dgm:presLayoutVars>
      </dgm:prSet>
      <dgm:spPr/>
    </dgm:pt>
    <dgm:pt modelId="{F7529248-2508-994A-992F-23E6BA947CE5}" type="pres">
      <dgm:prSet presAssocID="{AD375978-6593-954E-B2BC-E3176CB22103}" presName="spNode" presStyleCnt="0"/>
      <dgm:spPr/>
    </dgm:pt>
    <dgm:pt modelId="{189096FD-9036-5D46-913B-7E6DBD8FF949}" type="pres">
      <dgm:prSet presAssocID="{BA8DB224-D998-A147-A819-E031165C6BF5}" presName="sibTrans" presStyleLbl="sibTrans1D1" presStyleIdx="2" presStyleCnt="5"/>
      <dgm:spPr/>
    </dgm:pt>
    <dgm:pt modelId="{46400B7B-3DD1-CF4B-B22F-CFF2101DB1A6}" type="pres">
      <dgm:prSet presAssocID="{9E1DADFD-6E46-A344-B5DC-4B88A96FEA7D}" presName="node" presStyleLbl="node1" presStyleIdx="3" presStyleCnt="5" custScaleX="89816" custScaleY="116310">
        <dgm:presLayoutVars>
          <dgm:bulletEnabled val="1"/>
        </dgm:presLayoutVars>
      </dgm:prSet>
      <dgm:spPr/>
    </dgm:pt>
    <dgm:pt modelId="{9C32F765-314F-E645-B381-F746489BF6C1}" type="pres">
      <dgm:prSet presAssocID="{9E1DADFD-6E46-A344-B5DC-4B88A96FEA7D}" presName="spNode" presStyleCnt="0"/>
      <dgm:spPr/>
    </dgm:pt>
    <dgm:pt modelId="{32598D7E-B538-CE44-AFC6-952A194B9D70}" type="pres">
      <dgm:prSet presAssocID="{3A361269-E4F5-2F42-8608-05C425C64C69}" presName="sibTrans" presStyleLbl="sibTrans1D1" presStyleIdx="3" presStyleCnt="5"/>
      <dgm:spPr/>
    </dgm:pt>
    <dgm:pt modelId="{EC823422-6345-9342-AE1A-8CBE20EC66A5}" type="pres">
      <dgm:prSet presAssocID="{A1AE38E7-D637-D147-A5D0-7EB4D1191C2C}" presName="node" presStyleLbl="node1" presStyleIdx="4" presStyleCnt="5" custScaleX="114391" custScaleY="169037">
        <dgm:presLayoutVars>
          <dgm:bulletEnabled val="1"/>
        </dgm:presLayoutVars>
      </dgm:prSet>
      <dgm:spPr/>
    </dgm:pt>
    <dgm:pt modelId="{45144950-DD56-3749-9217-54B02C9D6163}" type="pres">
      <dgm:prSet presAssocID="{A1AE38E7-D637-D147-A5D0-7EB4D1191C2C}" presName="spNode" presStyleCnt="0"/>
      <dgm:spPr/>
    </dgm:pt>
    <dgm:pt modelId="{303D8919-7E60-7F4B-82C5-C273CA700492}" type="pres">
      <dgm:prSet presAssocID="{BA6014EB-497E-CF44-B0B0-792F25D4A4FB}" presName="sibTrans" presStyleLbl="sibTrans1D1" presStyleIdx="4" presStyleCnt="5"/>
      <dgm:spPr/>
    </dgm:pt>
  </dgm:ptLst>
  <dgm:cxnLst>
    <dgm:cxn modelId="{9E7FF228-A5E2-B745-AFB1-1252F271F5E7}" srcId="{4FB8F29A-7A72-444E-8EF2-92185999F899}" destId="{FB2FA797-EBA3-6949-A3BA-A67748C7E280}" srcOrd="1" destOrd="0" parTransId="{A6563971-4972-774F-A422-BB8232D8EEA2}" sibTransId="{19428DFE-CE35-A643-BC59-A25A287A03DF}"/>
    <dgm:cxn modelId="{D5A5C23A-76A7-9C4E-955C-ECE1E4508569}" type="presOf" srcId="{3A361269-E4F5-2F42-8608-05C425C64C69}" destId="{32598D7E-B538-CE44-AFC6-952A194B9D70}" srcOrd="0" destOrd="0" presId="urn:microsoft.com/office/officeart/2005/8/layout/cycle5"/>
    <dgm:cxn modelId="{3DC3BB46-8B16-444A-9AF2-3C62173EC093}" srcId="{4FB8F29A-7A72-444E-8EF2-92185999F899}" destId="{A1AE38E7-D637-D147-A5D0-7EB4D1191C2C}" srcOrd="4" destOrd="0" parTransId="{22031588-8FCE-DD49-ACCB-632005818F2B}" sibTransId="{BA6014EB-497E-CF44-B0B0-792F25D4A4FB}"/>
    <dgm:cxn modelId="{3E454F4A-4B1E-0649-8A8C-2D8B4A910910}" type="presOf" srcId="{AD375978-6593-954E-B2BC-E3176CB22103}" destId="{81A87AC3-A5D9-394E-8CB7-F69E2299DBCE}" srcOrd="0" destOrd="0" presId="urn:microsoft.com/office/officeart/2005/8/layout/cycle5"/>
    <dgm:cxn modelId="{9767E155-3704-984E-A8D7-F7A95052F74F}" type="presOf" srcId="{4A5E370A-55BE-3541-950D-378ABE74B30D}" destId="{C701277A-3C2B-FE41-B095-F7DE4AC3E9F5}" srcOrd="0" destOrd="0" presId="urn:microsoft.com/office/officeart/2005/8/layout/cycle5"/>
    <dgm:cxn modelId="{50EBF555-D7F6-CC41-8F85-E12DE90D1391}" srcId="{4FB8F29A-7A72-444E-8EF2-92185999F899}" destId="{9E1DADFD-6E46-A344-B5DC-4B88A96FEA7D}" srcOrd="3" destOrd="0" parTransId="{CFFDB68F-32FC-9144-8673-280173035A3B}" sibTransId="{3A361269-E4F5-2F42-8608-05C425C64C69}"/>
    <dgm:cxn modelId="{DF15DE5A-5B07-E84D-A124-C920C4A86561}" type="presOf" srcId="{4FB8F29A-7A72-444E-8EF2-92185999F899}" destId="{987F57A7-9FDC-2340-9183-40E305E4A174}" srcOrd="0" destOrd="0" presId="urn:microsoft.com/office/officeart/2005/8/layout/cycle5"/>
    <dgm:cxn modelId="{591CE670-61AB-1848-AE68-D8C3BC956418}" type="presOf" srcId="{31C5FBBD-119D-9D48-A48E-DD72FD2C48A5}" destId="{EAD93998-8244-3145-B7B9-77DC5CB33BBD}" srcOrd="0" destOrd="0" presId="urn:microsoft.com/office/officeart/2005/8/layout/cycle5"/>
    <dgm:cxn modelId="{C61FCB78-72FD-DD45-AADD-1FD34FA39201}" type="presOf" srcId="{A1AE38E7-D637-D147-A5D0-7EB4D1191C2C}" destId="{EC823422-6345-9342-AE1A-8CBE20EC66A5}" srcOrd="0" destOrd="0" presId="urn:microsoft.com/office/officeart/2005/8/layout/cycle5"/>
    <dgm:cxn modelId="{315F4C92-ED09-0D40-8E2C-51D1704A976A}" type="presOf" srcId="{BA6014EB-497E-CF44-B0B0-792F25D4A4FB}" destId="{303D8919-7E60-7F4B-82C5-C273CA700492}" srcOrd="0" destOrd="0" presId="urn:microsoft.com/office/officeart/2005/8/layout/cycle5"/>
    <dgm:cxn modelId="{D0D83895-DACA-8045-A21A-4551264D5B94}" type="presOf" srcId="{9E1DADFD-6E46-A344-B5DC-4B88A96FEA7D}" destId="{46400B7B-3DD1-CF4B-B22F-CFF2101DB1A6}" srcOrd="0" destOrd="0" presId="urn:microsoft.com/office/officeart/2005/8/layout/cycle5"/>
    <dgm:cxn modelId="{F2A3399F-DE3C-FD4B-8D1E-489EBCEA75F5}" srcId="{4FB8F29A-7A72-444E-8EF2-92185999F899}" destId="{AD375978-6593-954E-B2BC-E3176CB22103}" srcOrd="2" destOrd="0" parTransId="{1DC519B5-1449-904F-A30D-38DA88A1439F}" sibTransId="{BA8DB224-D998-A147-A819-E031165C6BF5}"/>
    <dgm:cxn modelId="{D05EB79F-83E9-9D4C-BF51-651ED72EF062}" type="presOf" srcId="{BA8DB224-D998-A147-A819-E031165C6BF5}" destId="{189096FD-9036-5D46-913B-7E6DBD8FF949}" srcOrd="0" destOrd="0" presId="urn:microsoft.com/office/officeart/2005/8/layout/cycle5"/>
    <dgm:cxn modelId="{E0744FB4-2B4E-8245-B32E-4655F7815045}" srcId="{4FB8F29A-7A72-444E-8EF2-92185999F899}" destId="{31C5FBBD-119D-9D48-A48E-DD72FD2C48A5}" srcOrd="0" destOrd="0" parTransId="{8C1AABB2-ECF8-064B-8C14-533611C844B1}" sibTransId="{4A5E370A-55BE-3541-950D-378ABE74B30D}"/>
    <dgm:cxn modelId="{5B53BFB5-C3A0-1B42-8FB8-04666B43B545}" type="presOf" srcId="{FB2FA797-EBA3-6949-A3BA-A67748C7E280}" destId="{31CE2D21-4E8A-4649-B8EF-D07F5EE86CC1}" srcOrd="0" destOrd="0" presId="urn:microsoft.com/office/officeart/2005/8/layout/cycle5"/>
    <dgm:cxn modelId="{E3AF29EF-3EAA-5B40-AD00-8E7D2FAFE52E}" type="presOf" srcId="{19428DFE-CE35-A643-BC59-A25A287A03DF}" destId="{FD5B47A5-DC15-C942-B026-DFF224E10E3D}" srcOrd="0" destOrd="0" presId="urn:microsoft.com/office/officeart/2005/8/layout/cycle5"/>
    <dgm:cxn modelId="{B92CB31F-8947-CF4B-83A1-CB6CC4F1803C}" type="presParOf" srcId="{987F57A7-9FDC-2340-9183-40E305E4A174}" destId="{EAD93998-8244-3145-B7B9-77DC5CB33BBD}" srcOrd="0" destOrd="0" presId="urn:microsoft.com/office/officeart/2005/8/layout/cycle5"/>
    <dgm:cxn modelId="{8D30A408-8A72-364A-AD41-7C5ED9E9D359}" type="presParOf" srcId="{987F57A7-9FDC-2340-9183-40E305E4A174}" destId="{998DD0FE-1B0B-7B47-AEEE-822C579A4FDF}" srcOrd="1" destOrd="0" presId="urn:microsoft.com/office/officeart/2005/8/layout/cycle5"/>
    <dgm:cxn modelId="{BCFD203D-FE1A-1D48-9AD2-F42C6BEACE72}" type="presParOf" srcId="{987F57A7-9FDC-2340-9183-40E305E4A174}" destId="{C701277A-3C2B-FE41-B095-F7DE4AC3E9F5}" srcOrd="2" destOrd="0" presId="urn:microsoft.com/office/officeart/2005/8/layout/cycle5"/>
    <dgm:cxn modelId="{2201CFA5-B4E5-5D4A-81C5-24771C36BBBB}" type="presParOf" srcId="{987F57A7-9FDC-2340-9183-40E305E4A174}" destId="{31CE2D21-4E8A-4649-B8EF-D07F5EE86CC1}" srcOrd="3" destOrd="0" presId="urn:microsoft.com/office/officeart/2005/8/layout/cycle5"/>
    <dgm:cxn modelId="{8B8825A1-B8E5-0545-B33B-AC925396E560}" type="presParOf" srcId="{987F57A7-9FDC-2340-9183-40E305E4A174}" destId="{41097E44-F290-7949-A47A-C051099609E1}" srcOrd="4" destOrd="0" presId="urn:microsoft.com/office/officeart/2005/8/layout/cycle5"/>
    <dgm:cxn modelId="{EE40B88D-C3F4-3F41-AEF7-B056DEDBD851}" type="presParOf" srcId="{987F57A7-9FDC-2340-9183-40E305E4A174}" destId="{FD5B47A5-DC15-C942-B026-DFF224E10E3D}" srcOrd="5" destOrd="0" presId="urn:microsoft.com/office/officeart/2005/8/layout/cycle5"/>
    <dgm:cxn modelId="{5B55DE30-F41D-0849-A85A-DAE7A654FEC8}" type="presParOf" srcId="{987F57A7-9FDC-2340-9183-40E305E4A174}" destId="{81A87AC3-A5D9-394E-8CB7-F69E2299DBCE}" srcOrd="6" destOrd="0" presId="urn:microsoft.com/office/officeart/2005/8/layout/cycle5"/>
    <dgm:cxn modelId="{2C635EF0-9BE3-E147-BF25-D250DF665C56}" type="presParOf" srcId="{987F57A7-9FDC-2340-9183-40E305E4A174}" destId="{F7529248-2508-994A-992F-23E6BA947CE5}" srcOrd="7" destOrd="0" presId="urn:microsoft.com/office/officeart/2005/8/layout/cycle5"/>
    <dgm:cxn modelId="{78804180-328F-6549-8216-5C11592B447B}" type="presParOf" srcId="{987F57A7-9FDC-2340-9183-40E305E4A174}" destId="{189096FD-9036-5D46-913B-7E6DBD8FF949}" srcOrd="8" destOrd="0" presId="urn:microsoft.com/office/officeart/2005/8/layout/cycle5"/>
    <dgm:cxn modelId="{CD98BE53-FEA2-2A44-93EA-3C37A5A04A82}" type="presParOf" srcId="{987F57A7-9FDC-2340-9183-40E305E4A174}" destId="{46400B7B-3DD1-CF4B-B22F-CFF2101DB1A6}" srcOrd="9" destOrd="0" presId="urn:microsoft.com/office/officeart/2005/8/layout/cycle5"/>
    <dgm:cxn modelId="{469C2402-348F-4340-BAF0-2F89ECAAD81A}" type="presParOf" srcId="{987F57A7-9FDC-2340-9183-40E305E4A174}" destId="{9C32F765-314F-E645-B381-F746489BF6C1}" srcOrd="10" destOrd="0" presId="urn:microsoft.com/office/officeart/2005/8/layout/cycle5"/>
    <dgm:cxn modelId="{DBC65793-4B5D-734F-BB05-873E4B31B5B2}" type="presParOf" srcId="{987F57A7-9FDC-2340-9183-40E305E4A174}" destId="{32598D7E-B538-CE44-AFC6-952A194B9D70}" srcOrd="11" destOrd="0" presId="urn:microsoft.com/office/officeart/2005/8/layout/cycle5"/>
    <dgm:cxn modelId="{07C72091-9DF8-2645-BFCE-B2DD3C53B56F}" type="presParOf" srcId="{987F57A7-9FDC-2340-9183-40E305E4A174}" destId="{EC823422-6345-9342-AE1A-8CBE20EC66A5}" srcOrd="12" destOrd="0" presId="urn:microsoft.com/office/officeart/2005/8/layout/cycle5"/>
    <dgm:cxn modelId="{D6E570AB-2737-8845-ABD4-287D4BB03249}" type="presParOf" srcId="{987F57A7-9FDC-2340-9183-40E305E4A174}" destId="{45144950-DD56-3749-9217-54B02C9D6163}" srcOrd="13" destOrd="0" presId="urn:microsoft.com/office/officeart/2005/8/layout/cycle5"/>
    <dgm:cxn modelId="{32661611-5868-B745-947C-5CA0B423ED2B}" type="presParOf" srcId="{987F57A7-9FDC-2340-9183-40E305E4A174}" destId="{303D8919-7E60-7F4B-82C5-C273CA700492}" srcOrd="14" destOrd="0" presId="urn:microsoft.com/office/officeart/2005/8/layout/cycle5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93998-8244-3145-B7B9-77DC5CB33BBD}">
      <dsp:nvSpPr>
        <dsp:cNvPr id="0" name=""/>
        <dsp:cNvSpPr/>
      </dsp:nvSpPr>
      <dsp:spPr>
        <a:xfrm>
          <a:off x="3225392" y="-68868"/>
          <a:ext cx="2055318" cy="173003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Helvetica" pitchFamily="2" charset="0"/>
            </a:rPr>
            <a:t>Plant Seeds</a:t>
          </a:r>
        </a:p>
      </dsp:txBody>
      <dsp:txXfrm>
        <a:off x="3309845" y="15585"/>
        <a:ext cx="1886412" cy="1561132"/>
      </dsp:txXfrm>
    </dsp:sp>
    <dsp:sp modelId="{C701277A-3C2B-FE41-B095-F7DE4AC3E9F5}">
      <dsp:nvSpPr>
        <dsp:cNvPr id="0" name=""/>
        <dsp:cNvSpPr/>
      </dsp:nvSpPr>
      <dsp:spPr>
        <a:xfrm>
          <a:off x="1279518" y="796150"/>
          <a:ext cx="5947066" cy="5947066"/>
        </a:xfrm>
        <a:custGeom>
          <a:avLst/>
          <a:gdLst/>
          <a:ahLst/>
          <a:cxnLst/>
          <a:rect l="0" t="0" r="0" b="0"/>
          <a:pathLst>
            <a:path>
              <a:moveTo>
                <a:pt x="4217844" y="272868"/>
              </a:moveTo>
              <a:arcTo wR="2973533" hR="2973533" stAng="17684252" swAng="822358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E2D21-4E8A-4649-B8EF-D07F5EE86CC1}">
      <dsp:nvSpPr>
        <dsp:cNvPr id="0" name=""/>
        <dsp:cNvSpPr/>
      </dsp:nvSpPr>
      <dsp:spPr>
        <a:xfrm>
          <a:off x="5710536" y="1593651"/>
          <a:ext cx="2741027" cy="2514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Helvetica" pitchFamily="2" charset="0"/>
            </a:rPr>
            <a:t>Measure Germination</a:t>
          </a:r>
        </a:p>
      </dsp:txBody>
      <dsp:txXfrm>
        <a:off x="5833275" y="1716390"/>
        <a:ext cx="2495549" cy="2268842"/>
      </dsp:txXfrm>
    </dsp:sp>
    <dsp:sp modelId="{FD5B47A5-DC15-C942-B026-DFF224E10E3D}">
      <dsp:nvSpPr>
        <dsp:cNvPr id="0" name=""/>
        <dsp:cNvSpPr/>
      </dsp:nvSpPr>
      <dsp:spPr>
        <a:xfrm>
          <a:off x="1279518" y="796150"/>
          <a:ext cx="5947066" cy="5947066"/>
        </a:xfrm>
        <a:custGeom>
          <a:avLst/>
          <a:gdLst/>
          <a:ahLst/>
          <a:cxnLst/>
          <a:rect l="0" t="0" r="0" b="0"/>
          <a:pathLst>
            <a:path>
              <a:moveTo>
                <a:pt x="5888103" y="3562752"/>
              </a:moveTo>
              <a:arcTo wR="2973533" hR="2973533" stAng="685743" swAng="892798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87AC3-A5D9-394E-8CB7-F69E2299DBCE}">
      <dsp:nvSpPr>
        <dsp:cNvPr id="0" name=""/>
        <dsp:cNvSpPr/>
      </dsp:nvSpPr>
      <dsp:spPr>
        <a:xfrm>
          <a:off x="4973191" y="5310303"/>
          <a:ext cx="2055318" cy="173003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Helvetica" pitchFamily="2" charset="0"/>
            </a:rPr>
            <a:t>Measure Mature Growth</a:t>
          </a:r>
        </a:p>
      </dsp:txBody>
      <dsp:txXfrm>
        <a:off x="5057644" y="5394756"/>
        <a:ext cx="1886412" cy="1561132"/>
      </dsp:txXfrm>
    </dsp:sp>
    <dsp:sp modelId="{189096FD-9036-5D46-913B-7E6DBD8FF949}">
      <dsp:nvSpPr>
        <dsp:cNvPr id="0" name=""/>
        <dsp:cNvSpPr/>
      </dsp:nvSpPr>
      <dsp:spPr>
        <a:xfrm>
          <a:off x="1279518" y="796150"/>
          <a:ext cx="5947066" cy="5947066"/>
        </a:xfrm>
        <a:custGeom>
          <a:avLst/>
          <a:gdLst/>
          <a:ahLst/>
          <a:cxnLst/>
          <a:rect l="0" t="0" r="0" b="0"/>
          <a:pathLst>
            <a:path>
              <a:moveTo>
                <a:pt x="3411252" y="5914672"/>
              </a:moveTo>
              <a:arcTo wR="2973533" hR="2973533" stAng="4892100" swAng="1015800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0B7B-3DD1-CF4B-B22F-CFF2101DB1A6}">
      <dsp:nvSpPr>
        <dsp:cNvPr id="0" name=""/>
        <dsp:cNvSpPr/>
      </dsp:nvSpPr>
      <dsp:spPr>
        <a:xfrm>
          <a:off x="1477593" y="5310303"/>
          <a:ext cx="2055318" cy="173003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Helvetica" pitchFamily="2" charset="0"/>
            </a:rPr>
            <a:t>Remove Inedible Portions</a:t>
          </a:r>
        </a:p>
      </dsp:txBody>
      <dsp:txXfrm>
        <a:off x="1562046" y="5394756"/>
        <a:ext cx="1886412" cy="1561132"/>
      </dsp:txXfrm>
    </dsp:sp>
    <dsp:sp modelId="{32598D7E-B538-CE44-AFC6-952A194B9D70}">
      <dsp:nvSpPr>
        <dsp:cNvPr id="0" name=""/>
        <dsp:cNvSpPr/>
      </dsp:nvSpPr>
      <dsp:spPr>
        <a:xfrm>
          <a:off x="1279518" y="796150"/>
          <a:ext cx="5947066" cy="5947066"/>
        </a:xfrm>
        <a:custGeom>
          <a:avLst/>
          <a:gdLst/>
          <a:ahLst/>
          <a:cxnLst/>
          <a:rect l="0" t="0" r="0" b="0"/>
          <a:pathLst>
            <a:path>
              <a:moveTo>
                <a:pt x="308008" y="4291439"/>
              </a:moveTo>
              <a:arcTo wR="2973533" hR="2973533" stAng="9221459" swAng="892798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23422-6345-9342-AE1A-8CBE20EC66A5}">
      <dsp:nvSpPr>
        <dsp:cNvPr id="0" name=""/>
        <dsp:cNvSpPr/>
      </dsp:nvSpPr>
      <dsp:spPr>
        <a:xfrm>
          <a:off x="116211" y="1593651"/>
          <a:ext cx="2617684" cy="2514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Helvetica" pitchFamily="2" charset="0"/>
            </a:rPr>
            <a:t>Grind Leftover Biomass Into Substrate</a:t>
          </a:r>
        </a:p>
      </dsp:txBody>
      <dsp:txXfrm>
        <a:off x="238950" y="1716390"/>
        <a:ext cx="2372206" cy="2268842"/>
      </dsp:txXfrm>
    </dsp:sp>
    <dsp:sp modelId="{303D8919-7E60-7F4B-82C5-C273CA700492}">
      <dsp:nvSpPr>
        <dsp:cNvPr id="0" name=""/>
        <dsp:cNvSpPr/>
      </dsp:nvSpPr>
      <dsp:spPr>
        <a:xfrm>
          <a:off x="1279518" y="796150"/>
          <a:ext cx="5947066" cy="5947066"/>
        </a:xfrm>
        <a:custGeom>
          <a:avLst/>
          <a:gdLst/>
          <a:ahLst/>
          <a:cxnLst/>
          <a:rect l="0" t="0" r="0" b="0"/>
          <a:pathLst>
            <a:path>
              <a:moveTo>
                <a:pt x="1124761" y="644597"/>
              </a:moveTo>
              <a:arcTo wR="2973533" hR="2973533" stAng="13893390" swAng="822358"/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E5253-5E93-C342-B1F4-26A18FE3625A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443EC-3791-3140-ADDA-E968373A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443EC-3791-3140-ADDA-E968373A3A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2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5B03-FEF3-714E-8CED-935C726E0C48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5B03-FEF3-714E-8CED-935C726E0C48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D7616-B056-7B47-B5B5-97F191744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5.jpe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CEAB1364-068F-479A-834A-E64BD78B8366}"/>
              </a:ext>
            </a:extLst>
          </p:cNvPr>
          <p:cNvSpPr/>
          <p:nvPr/>
        </p:nvSpPr>
        <p:spPr>
          <a:xfrm>
            <a:off x="41961814" y="3936171"/>
            <a:ext cx="1961931" cy="28386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8C268F-915F-CF46-90D1-FFBBF377390C}"/>
              </a:ext>
            </a:extLst>
          </p:cNvPr>
          <p:cNvSpPr/>
          <p:nvPr/>
        </p:nvSpPr>
        <p:spPr>
          <a:xfrm>
            <a:off x="-1" y="3963603"/>
            <a:ext cx="1961931" cy="28359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299E5-7B1D-47E0-8E2B-F6C582568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888" y="260638"/>
            <a:ext cx="3707027" cy="3503593"/>
          </a:xfrm>
          <a:prstGeom prst="flowChartConnector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1CE6AF-F437-497D-A9D2-273076825962}"/>
              </a:ext>
            </a:extLst>
          </p:cNvPr>
          <p:cNvSpPr txBox="1"/>
          <p:nvPr/>
        </p:nvSpPr>
        <p:spPr>
          <a:xfrm>
            <a:off x="427663" y="7053833"/>
            <a:ext cx="77143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 challenges are present such as mission costs due to high masses and maintaining astronaut health.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Unlike the ISS, the Moon has many useful resources in-situ.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D2CEB8E-C92B-4165-97C3-9609403C1E61}"/>
              </a:ext>
            </a:extLst>
          </p:cNvPr>
          <p:cNvSpPr txBox="1"/>
          <p:nvPr/>
        </p:nvSpPr>
        <p:spPr>
          <a:xfrm>
            <a:off x="278483" y="4252997"/>
            <a:ext cx="13987156" cy="1035323"/>
          </a:xfrm>
          <a:prstGeom prst="rect">
            <a:avLst/>
          </a:prstGeom>
          <a:solidFill>
            <a:srgbClr val="F4DD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78D9B-AFFC-F04C-97CF-BEC87995DB5D}"/>
              </a:ext>
            </a:extLst>
          </p:cNvPr>
          <p:cNvSpPr txBox="1"/>
          <p:nvPr/>
        </p:nvSpPr>
        <p:spPr>
          <a:xfrm>
            <a:off x="33596982" y="801401"/>
            <a:ext cx="7635240" cy="2148840"/>
          </a:xfrm>
          <a:prstGeom prst="rect">
            <a:avLst/>
          </a:prstGeom>
          <a:solidFill>
            <a:srgbClr val="00529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06D4B-DAC3-4DDA-B937-A3DAB29D5F7C}"/>
              </a:ext>
            </a:extLst>
          </p:cNvPr>
          <p:cNvSpPr txBox="1"/>
          <p:nvPr/>
        </p:nvSpPr>
        <p:spPr>
          <a:xfrm>
            <a:off x="6769001" y="151065"/>
            <a:ext cx="3234064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/>
            <a:r>
              <a:rPr lang="en-US" sz="6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Towards the formation of Moon soil: Mizuna mustard developmental impacts in simulated lunar conditions and compost supplementation.</a:t>
            </a:r>
            <a:endParaRPr lang="en-US" sz="6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Collin Topolski, Mitchell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Villafania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Paulina Slick, Ella Rowe, Parker Mann &amp; Hugo Castillo, Ph.D.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Mechanical Engineering &amp; Human Factors and Behavioral Neurobiology, Embry-Riddle Aeronautical University, Daytona Beach FL 32114</a:t>
            </a:r>
            <a:endParaRPr lang="en-US" sz="40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9A6A69-99DD-40D3-B18A-F5FAD104B03C}"/>
              </a:ext>
            </a:extLst>
          </p:cNvPr>
          <p:cNvGrpSpPr/>
          <p:nvPr/>
        </p:nvGrpSpPr>
        <p:grpSpPr>
          <a:xfrm>
            <a:off x="29348387" y="18223972"/>
            <a:ext cx="13987156" cy="8536710"/>
            <a:chOff x="29348387" y="26966948"/>
            <a:chExt cx="13987156" cy="853671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A2D06D6-6B59-FD44-9667-4D1050574C31}"/>
                </a:ext>
              </a:extLst>
            </p:cNvPr>
            <p:cNvSpPr txBox="1"/>
            <p:nvPr/>
          </p:nvSpPr>
          <p:spPr>
            <a:xfrm>
              <a:off x="29348387" y="26966948"/>
              <a:ext cx="13987156" cy="1035323"/>
            </a:xfrm>
            <a:prstGeom prst="rect">
              <a:avLst/>
            </a:prstGeom>
            <a:solidFill>
              <a:srgbClr val="F4DD3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Work </a:t>
              </a:r>
              <a:endParaRPr lang="en-US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D3180E6-1753-744A-8689-AA909C6EC68C}"/>
                </a:ext>
              </a:extLst>
            </p:cNvPr>
            <p:cNvSpPr txBox="1"/>
            <p:nvPr/>
          </p:nvSpPr>
          <p:spPr>
            <a:xfrm>
              <a:off x="29348387" y="28024688"/>
              <a:ext cx="5012523" cy="7478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Mizuna mustard was initially grown to begin assessing potential issues during growth cycles.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Invited to submit a NASA Step 2 proposal for this work.</a:t>
              </a:r>
            </a:p>
            <a:p>
              <a:pPr algn="just"/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B56C4E9C-6C11-BC52-53EC-8AA2B2432A55}"/>
              </a:ext>
            </a:extLst>
          </p:cNvPr>
          <p:cNvSpPr txBox="1"/>
          <p:nvPr/>
        </p:nvSpPr>
        <p:spPr>
          <a:xfrm>
            <a:off x="430656" y="5433386"/>
            <a:ext cx="13834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NASA’s Artemis program aims to establish a permanent base on the Moon.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084CE27-119F-C196-09DA-EFF047C4670D}"/>
              </a:ext>
            </a:extLst>
          </p:cNvPr>
          <p:cNvGrpSpPr/>
          <p:nvPr/>
        </p:nvGrpSpPr>
        <p:grpSpPr>
          <a:xfrm>
            <a:off x="427663" y="12333615"/>
            <a:ext cx="6474059" cy="3790037"/>
            <a:chOff x="8434531" y="12061604"/>
            <a:chExt cx="6474059" cy="3790037"/>
          </a:xfrm>
        </p:grpSpPr>
        <p:pic>
          <p:nvPicPr>
            <p:cNvPr id="2" name="Picture 1" descr="A picture containing different, displayed, several&#10;&#10;Description automatically generated">
              <a:extLst>
                <a:ext uri="{FF2B5EF4-FFF2-40B4-BE49-F238E27FC236}">
                  <a16:creationId xmlns:a16="http://schemas.microsoft.com/office/drawing/2014/main" id="{A6E96C70-4FA6-6E36-8AD6-546C4F8B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4531" y="12061604"/>
              <a:ext cx="6474059" cy="29753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7AE71F-873E-F77F-17DE-E57DA5690897}"/>
                </a:ext>
              </a:extLst>
            </p:cNvPr>
            <p:cNvSpPr txBox="1"/>
            <p:nvPr/>
          </p:nvSpPr>
          <p:spPr>
            <a:xfrm>
              <a:off x="8535571" y="15020644"/>
              <a:ext cx="62290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i="0" strike="noStrike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 plants grown in authentic lunar regolith (Paul et al., 2022)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2B6012C-5D22-0359-38DD-BE7D168698A1}"/>
              </a:ext>
            </a:extLst>
          </p:cNvPr>
          <p:cNvGrpSpPr/>
          <p:nvPr/>
        </p:nvGrpSpPr>
        <p:grpSpPr>
          <a:xfrm>
            <a:off x="274876" y="20918580"/>
            <a:ext cx="13987156" cy="6569976"/>
            <a:chOff x="274876" y="20794450"/>
            <a:chExt cx="13987156" cy="656997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ECDA73D-7544-4B91-AD5D-1DFC34249D8F}"/>
                </a:ext>
              </a:extLst>
            </p:cNvPr>
            <p:cNvGrpSpPr/>
            <p:nvPr/>
          </p:nvGrpSpPr>
          <p:grpSpPr>
            <a:xfrm>
              <a:off x="274876" y="20794450"/>
              <a:ext cx="13987156" cy="6569976"/>
              <a:chOff x="274876" y="25601139"/>
              <a:chExt cx="13987156" cy="6569976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6F56855-03C8-274A-9932-82B24E82EE70}"/>
                  </a:ext>
                </a:extLst>
              </p:cNvPr>
              <p:cNvSpPr txBox="1"/>
              <p:nvPr/>
            </p:nvSpPr>
            <p:spPr>
              <a:xfrm>
                <a:off x="274876" y="25601139"/>
                <a:ext cx="13987156" cy="1015663"/>
              </a:xfrm>
              <a:prstGeom prst="rect">
                <a:avLst/>
              </a:prstGeom>
              <a:solidFill>
                <a:srgbClr val="F4DD3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Selections</a:t>
                </a:r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CD24010-874B-BA4C-A2FB-72E2D874FBFF}"/>
                  </a:ext>
                </a:extLst>
              </p:cNvPr>
              <p:cNvSpPr txBox="1"/>
              <p:nvPr/>
            </p:nvSpPr>
            <p:spPr>
              <a:xfrm>
                <a:off x="377889" y="26628059"/>
                <a:ext cx="8871619" cy="5543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Mizuna has many good qualities:</a:t>
                </a:r>
              </a:p>
              <a:p>
                <a:pPr marL="1200150" lvl="1" indent="-74295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Grown as a microgreen </a:t>
                </a:r>
              </a:p>
              <a:p>
                <a:pPr marL="1200150" lvl="1" indent="-74295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nutritional profile</a:t>
                </a:r>
              </a:p>
              <a:p>
                <a:pPr marL="1200150" lvl="1" indent="-74295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Studied multiple times on the ISS</a:t>
                </a:r>
              </a:p>
              <a:p>
                <a:pPr marL="1200150" lvl="1" indent="-742950" algn="just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provide high biomass compared to seed mass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96944A0-D294-FC5D-10ED-3132093939CF}"/>
                </a:ext>
              </a:extLst>
            </p:cNvPr>
            <p:cNvGrpSpPr/>
            <p:nvPr/>
          </p:nvGrpSpPr>
          <p:grpSpPr>
            <a:xfrm>
              <a:off x="9318650" y="22053750"/>
              <a:ext cx="4915385" cy="4889755"/>
              <a:chOff x="5248750" y="25221832"/>
              <a:chExt cx="4915385" cy="4889755"/>
            </a:xfrm>
          </p:grpSpPr>
          <p:pic>
            <p:nvPicPr>
              <p:cNvPr id="28" name="Picture 6" descr="Meanwhile in space, astronaut tinkers with horticultural lighting | LEDs  Magazine">
                <a:extLst>
                  <a:ext uri="{FF2B5EF4-FFF2-40B4-BE49-F238E27FC236}">
                    <a16:creationId xmlns:a16="http://schemas.microsoft.com/office/drawing/2014/main" id="{7C60E963-A534-4FCE-2D22-9580E1D369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23"/>
              <a:stretch/>
            </p:blipFill>
            <p:spPr bwMode="auto">
              <a:xfrm>
                <a:off x="5306215" y="25221832"/>
                <a:ext cx="4857920" cy="368942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B2E253-E955-0387-D3A2-0DC7E2259ACE}"/>
                  </a:ext>
                </a:extLst>
              </p:cNvPr>
              <p:cNvSpPr txBox="1"/>
              <p:nvPr/>
            </p:nvSpPr>
            <p:spPr>
              <a:xfrm>
                <a:off x="5248750" y="28911258"/>
                <a:ext cx="491538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i="0" strike="noStrike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Mizuna mustar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grown in the VEGGIE module on the ISS (Image credited to NASA).</a:t>
                </a:r>
              </a:p>
            </p:txBody>
          </p: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EBCC931E-48CA-83DF-00EE-4A22A7C2B448}"/>
              </a:ext>
            </a:extLst>
          </p:cNvPr>
          <p:cNvSpPr txBox="1"/>
          <p:nvPr/>
        </p:nvSpPr>
        <p:spPr>
          <a:xfrm>
            <a:off x="15124957" y="4101312"/>
            <a:ext cx="7695891" cy="585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Monogastric Horse Manure</a:t>
            </a:r>
          </a:p>
          <a:p>
            <a:pPr marL="1143000" lvl="1" indent="-57150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Proxy for human waste</a:t>
            </a:r>
          </a:p>
          <a:p>
            <a:pPr marL="1371600" lvl="2" indent="-3429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available to use</a:t>
            </a:r>
          </a:p>
          <a:p>
            <a:pPr marL="1371600" lvl="2" indent="-3429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‘The Martian’</a:t>
            </a:r>
          </a:p>
          <a:p>
            <a:pPr marL="1143000" lvl="1" indent="-57150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nitrogen and a microbial community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47A39BE-AB55-4773-188D-08C3608FA48F}"/>
              </a:ext>
            </a:extLst>
          </p:cNvPr>
          <p:cNvSpPr txBox="1"/>
          <p:nvPr/>
        </p:nvSpPr>
        <p:spPr>
          <a:xfrm>
            <a:off x="14811631" y="21466737"/>
            <a:ext cx="13987156" cy="1015663"/>
          </a:xfrm>
          <a:prstGeom prst="rect">
            <a:avLst/>
          </a:prstGeom>
          <a:solidFill>
            <a:srgbClr val="F4DD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Process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59896807-39BA-42CA-88A9-022CAC5D5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18340"/>
              </p:ext>
            </p:extLst>
          </p:nvPr>
        </p:nvGraphicFramePr>
        <p:xfrm>
          <a:off x="19152944" y="25506445"/>
          <a:ext cx="9645842" cy="4751565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3028857">
                  <a:extLst>
                    <a:ext uri="{9D8B030D-6E8A-4147-A177-3AD203B41FA5}">
                      <a16:colId xmlns:a16="http://schemas.microsoft.com/office/drawing/2014/main" val="3197604217"/>
                    </a:ext>
                  </a:extLst>
                </a:gridCol>
                <a:gridCol w="3374984">
                  <a:extLst>
                    <a:ext uri="{9D8B030D-6E8A-4147-A177-3AD203B41FA5}">
                      <a16:colId xmlns:a16="http://schemas.microsoft.com/office/drawing/2014/main" val="2373193775"/>
                    </a:ext>
                  </a:extLst>
                </a:gridCol>
                <a:gridCol w="3242001">
                  <a:extLst>
                    <a:ext uri="{9D8B030D-6E8A-4147-A177-3AD203B41FA5}">
                      <a16:colId xmlns:a16="http://schemas.microsoft.com/office/drawing/2014/main" val="933004125"/>
                    </a:ext>
                  </a:extLst>
                </a:gridCol>
              </a:tblGrid>
              <a:tr h="1438087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Treatments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Gravity 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Simulated Microgravity 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097579"/>
                  </a:ext>
                </a:extLst>
              </a:tr>
              <a:tr h="1325391">
                <a:tc rowSpan="3"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= Regolith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= Manure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= Water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= Abiotic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+ W 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(Control)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+ W</a:t>
                      </a:r>
                      <a:endParaRPr lang="en-US" sz="3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621948"/>
                  </a:ext>
                </a:extLst>
              </a:tr>
              <a:tr h="662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+ M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+ M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3557225"/>
                  </a:ext>
                </a:extLst>
              </a:tr>
              <a:tr h="1325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+ A 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(Abiotic Control)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+ A</a:t>
                      </a:r>
                      <a:endParaRPr lang="en-US" sz="3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7014856"/>
                  </a:ext>
                </a:extLst>
              </a:tr>
            </a:tbl>
          </a:graphicData>
        </a:graphic>
      </p:graphicFrame>
      <p:graphicFrame>
        <p:nvGraphicFramePr>
          <p:cNvPr id="76" name="Diagram 75">
            <a:extLst>
              <a:ext uri="{FF2B5EF4-FFF2-40B4-BE49-F238E27FC236}">
                <a16:creationId xmlns:a16="http://schemas.microsoft.com/office/drawing/2014/main" id="{ABD69196-8D16-554B-6EDD-5DA826D1F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810938"/>
              </p:ext>
            </p:extLst>
          </p:nvPr>
        </p:nvGraphicFramePr>
        <p:xfrm>
          <a:off x="35126751" y="4770658"/>
          <a:ext cx="8567775" cy="697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9" name="Table 4">
            <a:extLst>
              <a:ext uri="{FF2B5EF4-FFF2-40B4-BE49-F238E27FC236}">
                <a16:creationId xmlns:a16="http://schemas.microsoft.com/office/drawing/2014/main" id="{443A1EDC-7132-A916-7AF1-167822181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11142"/>
              </p:ext>
            </p:extLst>
          </p:nvPr>
        </p:nvGraphicFramePr>
        <p:xfrm>
          <a:off x="29327557" y="12408397"/>
          <a:ext cx="13972820" cy="537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198">
                  <a:extLst>
                    <a:ext uri="{9D8B030D-6E8A-4147-A177-3AD203B41FA5}">
                      <a16:colId xmlns:a16="http://schemas.microsoft.com/office/drawing/2014/main" val="3341107295"/>
                    </a:ext>
                  </a:extLst>
                </a:gridCol>
                <a:gridCol w="4017569">
                  <a:extLst>
                    <a:ext uri="{9D8B030D-6E8A-4147-A177-3AD203B41FA5}">
                      <a16:colId xmlns:a16="http://schemas.microsoft.com/office/drawing/2014/main" val="2025876621"/>
                    </a:ext>
                  </a:extLst>
                </a:gridCol>
                <a:gridCol w="3521445">
                  <a:extLst>
                    <a:ext uri="{9D8B030D-6E8A-4147-A177-3AD203B41FA5}">
                      <a16:colId xmlns:a16="http://schemas.microsoft.com/office/drawing/2014/main" val="640678703"/>
                    </a:ext>
                  </a:extLst>
                </a:gridCol>
                <a:gridCol w="4218608">
                  <a:extLst>
                    <a:ext uri="{9D8B030D-6E8A-4147-A177-3AD203B41FA5}">
                      <a16:colId xmlns:a16="http://schemas.microsoft.com/office/drawing/2014/main" val="1993694269"/>
                    </a:ext>
                  </a:extLst>
                </a:gridCol>
              </a:tblGrid>
              <a:tr h="118305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 Endpoints: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Chemical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Biological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21632"/>
                  </a:ext>
                </a:extLst>
              </a:tr>
              <a:tr h="169742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267761"/>
                  </a:ext>
                </a:extLst>
              </a:tr>
              <a:tr h="249134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Manure/ Substrate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063882"/>
                  </a:ext>
                </a:extLst>
              </a:tr>
            </a:tbl>
          </a:graphicData>
        </a:graphic>
      </p:graphicFrame>
      <p:graphicFrame>
        <p:nvGraphicFramePr>
          <p:cNvPr id="80" name="Table 6">
            <a:extLst>
              <a:ext uri="{FF2B5EF4-FFF2-40B4-BE49-F238E27FC236}">
                <a16:creationId xmlns:a16="http://schemas.microsoft.com/office/drawing/2014/main" id="{7F555E2C-0E1E-09B2-62AD-6E5196436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836981"/>
              </p:ext>
            </p:extLst>
          </p:nvPr>
        </p:nvGraphicFramePr>
        <p:xfrm>
          <a:off x="31459505" y="13694419"/>
          <a:ext cx="427481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939">
                  <a:extLst>
                    <a:ext uri="{9D8B030D-6E8A-4147-A177-3AD203B41FA5}">
                      <a16:colId xmlns:a16="http://schemas.microsoft.com/office/drawing/2014/main" val="1299644840"/>
                    </a:ext>
                  </a:extLst>
                </a:gridCol>
                <a:gridCol w="2204873">
                  <a:extLst>
                    <a:ext uri="{9D8B030D-6E8A-4147-A177-3AD203B41FA5}">
                      <a16:colId xmlns:a16="http://schemas.microsoft.com/office/drawing/2014/main" val="566615780"/>
                    </a:ext>
                  </a:extLst>
                </a:gridCol>
              </a:tblGrid>
              <a:tr h="597777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3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Leaf count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Dry masses</a:t>
                      </a:r>
                    </a:p>
                    <a:p>
                      <a:pPr marL="171450" marR="0" lvl="0" indent="-17145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3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Leaf Area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554955"/>
                  </a:ext>
                </a:extLst>
              </a:tr>
            </a:tbl>
          </a:graphicData>
        </a:graphic>
      </p:graphicFrame>
      <p:graphicFrame>
        <p:nvGraphicFramePr>
          <p:cNvPr id="81" name="Table 6">
            <a:extLst>
              <a:ext uri="{FF2B5EF4-FFF2-40B4-BE49-F238E27FC236}">
                <a16:creationId xmlns:a16="http://schemas.microsoft.com/office/drawing/2014/main" id="{BCA9FD2A-B61F-5721-CE62-414377964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29752"/>
              </p:ext>
            </p:extLst>
          </p:nvPr>
        </p:nvGraphicFramePr>
        <p:xfrm>
          <a:off x="35581916" y="15406657"/>
          <a:ext cx="350518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85">
                  <a:extLst>
                    <a:ext uri="{9D8B030D-6E8A-4147-A177-3AD203B41FA5}">
                      <a16:colId xmlns:a16="http://schemas.microsoft.com/office/drawing/2014/main" val="1299644840"/>
                    </a:ext>
                  </a:extLst>
                </a:gridCol>
              </a:tblGrid>
              <a:tr h="80976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&amp; microbial biomass (N &amp; C)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3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level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554955"/>
                  </a:ext>
                </a:extLst>
              </a:tr>
            </a:tbl>
          </a:graphicData>
        </a:graphic>
      </p:graphicFrame>
      <p:graphicFrame>
        <p:nvGraphicFramePr>
          <p:cNvPr id="82" name="Table 6">
            <a:extLst>
              <a:ext uri="{FF2B5EF4-FFF2-40B4-BE49-F238E27FC236}">
                <a16:creationId xmlns:a16="http://schemas.microsoft.com/office/drawing/2014/main" id="{76BD7066-1545-7488-9BA9-A34A24D35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83586"/>
              </p:ext>
            </p:extLst>
          </p:nvPr>
        </p:nvGraphicFramePr>
        <p:xfrm>
          <a:off x="39099060" y="15408447"/>
          <a:ext cx="47921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140">
                  <a:extLst>
                    <a:ext uri="{9D8B030D-6E8A-4147-A177-3AD203B41FA5}">
                      <a16:colId xmlns:a16="http://schemas.microsoft.com/office/drawing/2014/main" val="1299644840"/>
                    </a:ext>
                  </a:extLst>
                </a:gridCol>
              </a:tblGrid>
              <a:tr h="809761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Microbiome succession  using DNA sequencing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3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qPCR differential gene expression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554955"/>
                  </a:ext>
                </a:extLst>
              </a:tr>
            </a:tbl>
          </a:graphicData>
        </a:graphic>
      </p:graphicFrame>
      <p:graphicFrame>
        <p:nvGraphicFramePr>
          <p:cNvPr id="84" name="Table 6">
            <a:extLst>
              <a:ext uri="{FF2B5EF4-FFF2-40B4-BE49-F238E27FC236}">
                <a16:creationId xmlns:a16="http://schemas.microsoft.com/office/drawing/2014/main" id="{20A849F6-15DB-432C-8A71-913F6FA14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988015"/>
              </p:ext>
            </p:extLst>
          </p:nvPr>
        </p:nvGraphicFramePr>
        <p:xfrm>
          <a:off x="35581916" y="13697988"/>
          <a:ext cx="378421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219">
                  <a:extLst>
                    <a:ext uri="{9D8B030D-6E8A-4147-A177-3AD203B41FA5}">
                      <a16:colId xmlns:a16="http://schemas.microsoft.com/office/drawing/2014/main" val="1299644840"/>
                    </a:ext>
                  </a:extLst>
                </a:gridCol>
              </a:tblGrid>
              <a:tr h="809761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Chlorophyll Content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3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Nitrogen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554955"/>
                  </a:ext>
                </a:extLst>
              </a:tr>
            </a:tbl>
          </a:graphicData>
        </a:graphic>
      </p:graphicFrame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D80B9061-E1FF-6860-C908-D4F855085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672317"/>
              </p:ext>
            </p:extLst>
          </p:nvPr>
        </p:nvGraphicFramePr>
        <p:xfrm>
          <a:off x="31532424" y="15439348"/>
          <a:ext cx="427481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812">
                  <a:extLst>
                    <a:ext uri="{9D8B030D-6E8A-4147-A177-3AD203B41FA5}">
                      <a16:colId xmlns:a16="http://schemas.microsoft.com/office/drawing/2014/main" val="1299644840"/>
                    </a:ext>
                  </a:extLst>
                </a:gridCol>
              </a:tblGrid>
              <a:tr h="80976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Elemental Analysis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3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0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holding capacity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554955"/>
                  </a:ext>
                </a:extLst>
              </a:tr>
            </a:tbl>
          </a:graphicData>
        </a:graphic>
      </p:graphicFrame>
      <p:sp>
        <p:nvSpPr>
          <p:cNvPr id="96" name="TextBox 95">
            <a:extLst>
              <a:ext uri="{FF2B5EF4-FFF2-40B4-BE49-F238E27FC236}">
                <a16:creationId xmlns:a16="http://schemas.microsoft.com/office/drawing/2014/main" id="{57B432BF-53BA-F7A4-878B-620FFDFAFB2F}"/>
              </a:ext>
            </a:extLst>
          </p:cNvPr>
          <p:cNvSpPr txBox="1"/>
          <p:nvPr/>
        </p:nvSpPr>
        <p:spPr>
          <a:xfrm>
            <a:off x="7223648" y="11735235"/>
            <a:ext cx="703838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Crops can utilize the regolith as a growth substrate and nutrient source.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UF Gainesville used authentic Moon regolith and obtained 100% germination and highly stressed plants.</a:t>
            </a:r>
          </a:p>
        </p:txBody>
      </p:sp>
      <p:pic>
        <p:nvPicPr>
          <p:cNvPr id="1026" name="Picture 2" descr="ESA - Artist impression of a Moon Base concept">
            <a:extLst>
              <a:ext uri="{FF2B5EF4-FFF2-40B4-BE49-F238E27FC236}">
                <a16:creationId xmlns:a16="http://schemas.microsoft.com/office/drawing/2014/main" id="{AE5F33E1-B2D3-56F8-43C0-8A320EBFF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2" t="29133" r="32800" b="28212"/>
          <a:stretch/>
        </p:blipFill>
        <p:spPr bwMode="auto">
          <a:xfrm>
            <a:off x="8428805" y="6305738"/>
            <a:ext cx="5800197" cy="4239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80A08208-1D4A-FB75-3D4E-555B1306E514}"/>
              </a:ext>
            </a:extLst>
          </p:cNvPr>
          <p:cNvSpPr txBox="1"/>
          <p:nvPr/>
        </p:nvSpPr>
        <p:spPr>
          <a:xfrm>
            <a:off x="8416643" y="10603428"/>
            <a:ext cx="5800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Artist render of a lunar base (Image credited to the ESA).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9075CA-C09B-A177-0265-DC3096D1631B}"/>
              </a:ext>
            </a:extLst>
          </p:cNvPr>
          <p:cNvGrpSpPr/>
          <p:nvPr/>
        </p:nvGrpSpPr>
        <p:grpSpPr>
          <a:xfrm>
            <a:off x="23446886" y="4252997"/>
            <a:ext cx="5353211" cy="6566407"/>
            <a:chOff x="12315279" y="25484214"/>
            <a:chExt cx="5353211" cy="6566407"/>
          </a:xfrm>
        </p:grpSpPr>
        <p:pic>
          <p:nvPicPr>
            <p:cNvPr id="102" name="Picture 4" descr="Nine Real NASA Technologies in 'The Martian' | NASA">
              <a:extLst>
                <a:ext uri="{FF2B5EF4-FFF2-40B4-BE49-F238E27FC236}">
                  <a16:creationId xmlns:a16="http://schemas.microsoft.com/office/drawing/2014/main" id="{98AC04B5-FD1D-AA85-A8BA-A44659281C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41" t="16430" r="28252"/>
            <a:stretch/>
          </p:blipFill>
          <p:spPr bwMode="auto">
            <a:xfrm>
              <a:off x="12315279" y="25484214"/>
              <a:ext cx="5353211" cy="57312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8FAE268-450B-DE86-A649-5B2E46A5D173}"/>
                </a:ext>
              </a:extLst>
            </p:cNvPr>
            <p:cNvSpPr txBox="1"/>
            <p:nvPr/>
          </p:nvSpPr>
          <p:spPr>
            <a:xfrm>
              <a:off x="12315279" y="31219624"/>
              <a:ext cx="535321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Growing plants on Mars using human waste. (Image credited to The Martian)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C415B952-A15A-3806-940C-A1D9D3CEEB62}"/>
              </a:ext>
            </a:extLst>
          </p:cNvPr>
          <p:cNvSpPr txBox="1"/>
          <p:nvPr/>
        </p:nvSpPr>
        <p:spPr>
          <a:xfrm>
            <a:off x="540866" y="16696945"/>
            <a:ext cx="136881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Gaps in literature:</a:t>
            </a:r>
          </a:p>
          <a:p>
            <a:pPr algn="just"/>
            <a:endParaRPr lang="en-US" sz="1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studies mix manure or compost with regolith simulant, but don’t analyze microbial community changes</a:t>
            </a:r>
          </a:p>
          <a:p>
            <a:pPr marL="742950" indent="-742950" algn="just">
              <a:buFont typeface="+mj-lt"/>
              <a:buAutoNum type="arabicPeriod"/>
            </a:pPr>
            <a:endParaRPr lang="en-US" sz="4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studies are reincorporating biomass for successive growth cycles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A61DB1C-4AE7-459A-6D3A-735CC6BED4CB}"/>
              </a:ext>
            </a:extLst>
          </p:cNvPr>
          <p:cNvGrpSpPr/>
          <p:nvPr/>
        </p:nvGrpSpPr>
        <p:grpSpPr>
          <a:xfrm>
            <a:off x="284563" y="27622807"/>
            <a:ext cx="5353211" cy="4478149"/>
            <a:chOff x="14764659" y="11652881"/>
            <a:chExt cx="5353211" cy="4478149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20C4899-BD4B-02DA-B37B-AA4FECF4748F}"/>
                </a:ext>
              </a:extLst>
            </p:cNvPr>
            <p:cNvGrpSpPr/>
            <p:nvPr/>
          </p:nvGrpSpPr>
          <p:grpSpPr>
            <a:xfrm>
              <a:off x="14764659" y="11652881"/>
              <a:ext cx="5271947" cy="3647152"/>
              <a:chOff x="1779106" y="3240208"/>
              <a:chExt cx="4326330" cy="2887825"/>
            </a:xfrm>
          </p:grpSpPr>
          <p:pic>
            <p:nvPicPr>
              <p:cNvPr id="125" name="Picture 2" descr="Lunar Highlands - (LHS-1) High-Fidelity Moon Dirt Simulant for Education  and Research – Exolith Lab">
                <a:extLst>
                  <a:ext uri="{FF2B5EF4-FFF2-40B4-BE49-F238E27FC236}">
                    <a16:creationId xmlns:a16="http://schemas.microsoft.com/office/drawing/2014/main" id="{60D4140E-72A3-837F-8BF1-8A6F86AA4D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9106" y="3240208"/>
                <a:ext cx="4326330" cy="288782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4" descr="Exolith Lab - Regolith Simulants">
                <a:extLst>
                  <a:ext uri="{FF2B5EF4-FFF2-40B4-BE49-F238E27FC236}">
                    <a16:creationId xmlns:a16="http://schemas.microsoft.com/office/drawing/2014/main" id="{39FDD155-C6A8-F4F6-503E-56C27AE73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991" y="3240208"/>
                <a:ext cx="1269032" cy="1269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93E7F9B-C3E2-12FB-4666-8560734E807E}"/>
                </a:ext>
              </a:extLst>
            </p:cNvPr>
            <p:cNvSpPr txBox="1"/>
            <p:nvPr/>
          </p:nvSpPr>
          <p:spPr>
            <a:xfrm>
              <a:off x="14764659" y="15300033"/>
              <a:ext cx="535321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Growing plants on Mars using human waste. (Credit to The Martian)</a:t>
              </a: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F00C072E-96AD-28BE-999F-9983FE0652E1}"/>
              </a:ext>
            </a:extLst>
          </p:cNvPr>
          <p:cNvSpPr txBox="1"/>
          <p:nvPr/>
        </p:nvSpPr>
        <p:spPr>
          <a:xfrm>
            <a:off x="5808671" y="27634210"/>
            <a:ext cx="84533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Exolith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Lab’s LHS-1 simulant based on NASA landing site.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Entirely absent of nitrogen unlike authentic Moon regolith.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6028045-44F6-5BFD-1061-A5EEB006578C}"/>
              </a:ext>
            </a:extLst>
          </p:cNvPr>
          <p:cNvGrpSpPr/>
          <p:nvPr/>
        </p:nvGrpSpPr>
        <p:grpSpPr>
          <a:xfrm>
            <a:off x="16490540" y="15126047"/>
            <a:ext cx="10176586" cy="6505649"/>
            <a:chOff x="16916608" y="16425893"/>
            <a:chExt cx="10176586" cy="650564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FE5F282-1B15-BC18-C75F-9EEEAEE9EEEA}"/>
                </a:ext>
              </a:extLst>
            </p:cNvPr>
            <p:cNvGrpSpPr/>
            <p:nvPr/>
          </p:nvGrpSpPr>
          <p:grpSpPr>
            <a:xfrm>
              <a:off x="16916608" y="16425893"/>
              <a:ext cx="10176586" cy="5359361"/>
              <a:chOff x="17244488" y="21520363"/>
              <a:chExt cx="10176586" cy="5359361"/>
            </a:xfrm>
          </p:grpSpPr>
          <p:pic>
            <p:nvPicPr>
              <p:cNvPr id="59" name="Picture 58" descr="A white cake with flowers on it&#10;&#10;Description automatically generated with low confidence">
                <a:extLst>
                  <a:ext uri="{FF2B5EF4-FFF2-40B4-BE49-F238E27FC236}">
                    <a16:creationId xmlns:a16="http://schemas.microsoft.com/office/drawing/2014/main" id="{D8AC7637-B0D6-797A-2BA1-CB2DD4FFAC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25" t="7676" r="15088" b="1669"/>
              <a:stretch/>
            </p:blipFill>
            <p:spPr bwMode="auto">
              <a:xfrm>
                <a:off x="17244488" y="21520363"/>
                <a:ext cx="4256244" cy="535936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0" name="Picture 59" descr="A plant in a pot&#10;&#10;Description automatically generated with medium confidence">
                <a:extLst>
                  <a:ext uri="{FF2B5EF4-FFF2-40B4-BE49-F238E27FC236}">
                    <a16:creationId xmlns:a16="http://schemas.microsoft.com/office/drawing/2014/main" id="{201042E8-56F7-5FCE-1D64-F49152742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2" r="5779"/>
              <a:stretch/>
            </p:blipFill>
            <p:spPr bwMode="auto">
              <a:xfrm>
                <a:off x="22768305" y="22638357"/>
                <a:ext cx="4652769" cy="424136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44C355B-4D0A-3CA8-766B-6573269EF46A}"/>
                </a:ext>
              </a:extLst>
            </p:cNvPr>
            <p:cNvSpPr txBox="1"/>
            <p:nvPr/>
          </p:nvSpPr>
          <p:spPr>
            <a:xfrm>
              <a:off x="16949638" y="21731213"/>
              <a:ext cx="1014355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modified EagleStat (left) for plant-based simulated microgravity studies along with custom vessels (right) in development.</a:t>
              </a:r>
            </a:p>
            <a:p>
              <a:pPr algn="just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BA4BECE6-9F5A-E5A2-1D1B-8849A64C1F77}"/>
              </a:ext>
            </a:extLst>
          </p:cNvPr>
          <p:cNvSpPr txBox="1"/>
          <p:nvPr/>
        </p:nvSpPr>
        <p:spPr>
          <a:xfrm>
            <a:off x="15123367" y="10062796"/>
            <a:ext cx="13677009" cy="627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Microgravity</a:t>
            </a:r>
          </a:p>
          <a:p>
            <a:pPr marL="1143000" lvl="1" indent="-57150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Modifying the EagleStat to support plant-based studies</a:t>
            </a:r>
          </a:p>
          <a:p>
            <a:pPr marL="1143000" lvl="1" indent="-57150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clinostats can provide initial insight</a:t>
            </a:r>
          </a:p>
          <a:p>
            <a:pPr marL="571500" lvl="1" algn="just">
              <a:lnSpc>
                <a:spcPct val="150000"/>
              </a:lnSpc>
              <a:spcAft>
                <a:spcPts val="600"/>
              </a:spcAft>
            </a:pP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vessels will be printed to hold the substrate while allowing a simple hydration option.</a:t>
            </a:r>
          </a:p>
          <a:p>
            <a:pPr marL="1143000" lvl="1" indent="-57150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D101051-568E-3FAE-3260-365BBDB09FFD}"/>
              </a:ext>
            </a:extLst>
          </p:cNvPr>
          <p:cNvSpPr txBox="1"/>
          <p:nvPr/>
        </p:nvSpPr>
        <p:spPr>
          <a:xfrm>
            <a:off x="14783635" y="22855604"/>
            <a:ext cx="8712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1: Simulated Microgravity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B491530-679F-8F72-2DDD-FC4E091C1DEB}"/>
              </a:ext>
            </a:extLst>
          </p:cNvPr>
          <p:cNvSpPr txBox="1"/>
          <p:nvPr/>
        </p:nvSpPr>
        <p:spPr>
          <a:xfrm>
            <a:off x="14841096" y="23563490"/>
            <a:ext cx="13987156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six experiments to view direct impact of microbes on plant growth in simulated microgravity.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37B4699-35DA-3D15-927F-BD54D7674F05}"/>
              </a:ext>
            </a:extLst>
          </p:cNvPr>
          <p:cNvSpPr txBox="1"/>
          <p:nvPr/>
        </p:nvSpPr>
        <p:spPr>
          <a:xfrm>
            <a:off x="14815785" y="25701479"/>
            <a:ext cx="4309161" cy="4136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days for Microgreens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 up to 10% of manure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2B976E-16AC-B354-5C66-3D5D60583F05}"/>
              </a:ext>
            </a:extLst>
          </p:cNvPr>
          <p:cNvSpPr txBox="1"/>
          <p:nvPr/>
        </p:nvSpPr>
        <p:spPr>
          <a:xfrm>
            <a:off x="14783634" y="30234379"/>
            <a:ext cx="12091825" cy="9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all plant, microbe, and substrate endpoints.</a:t>
            </a:r>
            <a:endParaRPr lang="en-US" sz="40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EDD2CAB-2B3C-DDD4-44DE-99FC754CB22B}"/>
              </a:ext>
            </a:extLst>
          </p:cNvPr>
          <p:cNvSpPr txBox="1"/>
          <p:nvPr/>
        </p:nvSpPr>
        <p:spPr>
          <a:xfrm>
            <a:off x="29348387" y="4098834"/>
            <a:ext cx="8279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2: Developing Moon Soil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F4A6A83-4FE2-DC17-BCE2-A50E24488AEE}"/>
              </a:ext>
            </a:extLst>
          </p:cNvPr>
          <p:cNvSpPr txBox="1"/>
          <p:nvPr/>
        </p:nvSpPr>
        <p:spPr>
          <a:xfrm>
            <a:off x="29372061" y="4883401"/>
            <a:ext cx="6062214" cy="644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40 days per cycle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mix simulant and manure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all endpoints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edible portions and mix in remainder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Sow new seeds and repeat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DF4803D-E7E2-B467-A177-9AE8E039AA78}"/>
              </a:ext>
            </a:extLst>
          </p:cNvPr>
          <p:cNvSpPr txBox="1"/>
          <p:nvPr/>
        </p:nvSpPr>
        <p:spPr>
          <a:xfrm>
            <a:off x="29372061" y="26283703"/>
            <a:ext cx="13987156" cy="1035323"/>
          </a:xfrm>
          <a:prstGeom prst="rect">
            <a:avLst/>
          </a:prstGeom>
          <a:solidFill>
            <a:srgbClr val="F4DD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296E7A2-DB7F-E8A9-20C0-B1C4405980C3}"/>
              </a:ext>
            </a:extLst>
          </p:cNvPr>
          <p:cNvSpPr txBox="1"/>
          <p:nvPr/>
        </p:nvSpPr>
        <p:spPr>
          <a:xfrm>
            <a:off x="29350149" y="27372600"/>
            <a:ext cx="139871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 rtl="0" fontAlgn="base"/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Caporale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A. G., Amato, M., </a:t>
            </a:r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Duri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L. G., </a:t>
            </a:r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Bochicchio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R., De Pascale, S., Simeone, G. D. R., ... &amp; Adamo, P. (2022). Can Lunar and Martian Soils support food plant production? Effects of horse/swine monogastric manure fertilization on regolith simulants enzymatic activity, nutrient bioavailability, and lettuce growth. 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Plants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 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11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(23), 3345.  ​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indent="-457200" algn="just" rtl="0" fontAlgn="base"/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Caporale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A. G., Palladino, M., De Pascale, S., </a:t>
            </a:r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Duri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L. G., </a:t>
            </a:r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Rouphael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Y., &amp; Adamo, P. (2023). How to make the Lunar and Martian soils suitable for food production-assessing the changes after manure addition and implications for plant growth. 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Journal of Environmental Management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 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325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116455.  ​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indent="-457200" algn="just"/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Duri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Luigi Giuseppe, et al. "The potential for lunar and </a:t>
            </a:r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martian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 regolith simulants to sustain plant growth: a multidisciplinary overview." 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Frontiers in Astronomy and Space Sciences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 (2022): 233.  ​</a:t>
            </a:r>
          </a:p>
          <a:p>
            <a:pPr indent="-457200" algn="just"/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Paul, A. L., </a:t>
            </a:r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Elardo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S. M., &amp; </a:t>
            </a:r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Ferl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R. (2022). Plants grown in Apollo lunar regolith present stress-associated transcriptomes that inform prospects for lunar exploration. 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Communications biology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 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5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(1), 382. ​</a:t>
            </a:r>
          </a:p>
          <a:p>
            <a:pPr indent="-457200" algn="just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Rivera, C. M.,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Battistelli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A.,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Moscatello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S.,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Proietti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S.,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Rouphael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Y., Cardarelli, M., &amp;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G. (2006). Influence of simulated µG on growth, yield, and quality of leafy vegetables: Lettuce and rocket. 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European Journal of Horticultural Science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 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71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(1), 45.  ​</a:t>
            </a:r>
            <a:endParaRPr lang="en-US" sz="2000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pPr indent="-457200" algn="just"/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Wamelink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G. W.,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Frissel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J. Y., Krijnen, W. H.,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Verwoert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M. R., &amp;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Goedhart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P. W. (2014). Can plants grow on Mars and the moon: a growth experiment on Mars and moon soil simulants. </a:t>
            </a:r>
            <a:r>
              <a:rPr lang="en-US" sz="2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PLoS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One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 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(8), e103138.  ​</a:t>
            </a:r>
            <a:endParaRPr lang="en-US" sz="2000" b="0" i="0" u="none" strike="noStrike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indent="-457200"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2" name="Picture 7">
            <a:extLst>
              <a:ext uri="{FF2B5EF4-FFF2-40B4-BE49-F238E27FC236}">
                <a16:creationId xmlns:a16="http://schemas.microsoft.com/office/drawing/2014/main" id="{206223F9-E950-39D6-9323-AABF77EA4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7"/>
          <a:stretch/>
        </p:blipFill>
        <p:spPr bwMode="auto">
          <a:xfrm>
            <a:off x="34571848" y="22087787"/>
            <a:ext cx="8768520" cy="2795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B09D17C8-249D-756A-A8E0-5E153E6B4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/>
          <a:stretch/>
        </p:blipFill>
        <p:spPr bwMode="auto">
          <a:xfrm>
            <a:off x="34571848" y="19697380"/>
            <a:ext cx="8763000" cy="241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D8B95E20-F082-50E5-103D-6765935ED6ED}"/>
              </a:ext>
            </a:extLst>
          </p:cNvPr>
          <p:cNvSpPr txBox="1"/>
          <p:nvPr/>
        </p:nvSpPr>
        <p:spPr>
          <a:xfrm>
            <a:off x="34571848" y="24939998"/>
            <a:ext cx="87873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Mizuna mustard grown in the Space Microbiology Lab for the first time. The progress after day 7 (top)  and 15 (bottom)  are shown.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67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E6662F071604FA9707966859310E1" ma:contentTypeVersion="1" ma:contentTypeDescription="Create a new document." ma:contentTypeScope="" ma:versionID="9ba3f2317bc30f7d530f495530ba702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3A8A680-EEC1-438C-80AE-3B8C82E30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AE3EF8-0CCD-4EF1-BE6F-CEF4E9140E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4320C4-F429-4689-88A3-49FA846591B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14062</TotalTime>
  <Words>944</Words>
  <Application>Microsoft Macintosh PowerPoint</Application>
  <PresentationFormat>Custom</PresentationFormat>
  <Paragraphs>113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Helvetica</vt:lpstr>
      <vt:lpstr>Segoe UI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Crystal S.</dc:creator>
  <cp:lastModifiedBy>Topolski, Collin R.</cp:lastModifiedBy>
  <cp:revision>267</cp:revision>
  <dcterms:created xsi:type="dcterms:W3CDTF">2017-03-31T18:56:26Z</dcterms:created>
  <dcterms:modified xsi:type="dcterms:W3CDTF">2023-04-07T23:23:23Z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0x010100747E6662F071604FA9707966859310E1</vt:lpwstr>
  </property>
</Properties>
</file>