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
  </p:notesMasterIdLst>
  <p:sldIdLst>
    <p:sldId id="258" r:id="rId5"/>
  </p:sldIdLst>
  <p:sldSz cx="43891200" cy="32918400"/>
  <p:notesSz cx="7010400" cy="9296400"/>
  <p:defaultTextStyle>
    <a:defPPr>
      <a:defRPr lang="en-US"/>
    </a:defPPr>
    <a:lvl1pPr algn="l" defTabSz="4387850" rtl="0" fontAlgn="base">
      <a:spcBef>
        <a:spcPct val="0"/>
      </a:spcBef>
      <a:spcAft>
        <a:spcPct val="0"/>
      </a:spcAft>
      <a:defRPr sz="8600" kern="1200">
        <a:solidFill>
          <a:schemeClr val="tx1"/>
        </a:solidFill>
        <a:latin typeface="Arial" charset="0"/>
        <a:ea typeface="+mn-ea"/>
        <a:cs typeface="+mn-cs"/>
      </a:defRPr>
    </a:lvl1pPr>
    <a:lvl2pPr marL="2193925" indent="-1736725" algn="l" defTabSz="4387850" rtl="0" fontAlgn="base">
      <a:spcBef>
        <a:spcPct val="0"/>
      </a:spcBef>
      <a:spcAft>
        <a:spcPct val="0"/>
      </a:spcAft>
      <a:defRPr sz="8600" kern="1200">
        <a:solidFill>
          <a:schemeClr val="tx1"/>
        </a:solidFill>
        <a:latin typeface="Arial" charset="0"/>
        <a:ea typeface="+mn-ea"/>
        <a:cs typeface="+mn-cs"/>
      </a:defRPr>
    </a:lvl2pPr>
    <a:lvl3pPr marL="4387850" indent="-3473450" algn="l" defTabSz="4387850" rtl="0" fontAlgn="base">
      <a:spcBef>
        <a:spcPct val="0"/>
      </a:spcBef>
      <a:spcAft>
        <a:spcPct val="0"/>
      </a:spcAft>
      <a:defRPr sz="8600" kern="1200">
        <a:solidFill>
          <a:schemeClr val="tx1"/>
        </a:solidFill>
        <a:latin typeface="Arial" charset="0"/>
        <a:ea typeface="+mn-ea"/>
        <a:cs typeface="+mn-cs"/>
      </a:defRPr>
    </a:lvl3pPr>
    <a:lvl4pPr marL="6583363" indent="-5211763" algn="l" defTabSz="4387850" rtl="0" fontAlgn="base">
      <a:spcBef>
        <a:spcPct val="0"/>
      </a:spcBef>
      <a:spcAft>
        <a:spcPct val="0"/>
      </a:spcAft>
      <a:defRPr sz="8600" kern="1200">
        <a:solidFill>
          <a:schemeClr val="tx1"/>
        </a:solidFill>
        <a:latin typeface="Arial" charset="0"/>
        <a:ea typeface="+mn-ea"/>
        <a:cs typeface="+mn-cs"/>
      </a:defRPr>
    </a:lvl4pPr>
    <a:lvl5pPr marL="8777288" indent="-6948488" algn="l" defTabSz="4387850"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4F82"/>
    <a:srgbClr val="375185"/>
    <a:srgbClr val="3B568D"/>
    <a:srgbClr val="43629F"/>
    <a:srgbClr val="496AAD"/>
    <a:srgbClr val="3B568B"/>
    <a:srgbClr val="1B3A70"/>
    <a:srgbClr val="000099"/>
    <a:srgbClr val="F7FFF7"/>
    <a:srgbClr val="EBFF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5D15F8-FC47-40F1-A8D6-1E1AFF0C37F4}" v="736" dt="2023-04-04T04:30:36.236"/>
    <p1510:client id="{2BD86D19-2428-3649-B974-410D4C510B2B}" v="1165" dt="2023-04-04T23:34:08.637"/>
    <p1510:client id="{48BDBC15-4941-48EC-9EBB-3AE71AAD57D7}" v="10" dt="2023-04-04T15:59:14.082"/>
    <p1510:client id="{4E4BF3C4-0208-4315-B5F2-C879A7907F9A}" v="487" dt="2023-04-04T23:28:48.036"/>
    <p1510:client id="{54FE9ECE-D0C2-4BD0-9E89-6C92C2D376D5}" v="2" dt="2023-04-04T22:26:55.396"/>
    <p1510:client id="{62B73D73-7663-4F8D-BD6F-583DDEF34176}" v="5" dt="2023-04-04T22:11:41.125"/>
    <p1510:client id="{6B0C4158-3C0F-4768-BD50-3B5E30800C9E}" v="10" dt="2023-04-04T19:13:20.859"/>
    <p1510:client id="{A7177D2F-8F2C-4420-8EED-55150F6C46D2}" v="2" dt="2023-04-04T04:33:45.3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2"/>
    <p:restoredTop sz="95063" autoAdjust="0"/>
  </p:normalViewPr>
  <p:slideViewPr>
    <p:cSldViewPr>
      <p:cViewPr>
        <p:scale>
          <a:sx n="30" d="100"/>
          <a:sy n="30" d="100"/>
        </p:scale>
        <p:origin x="808" y="144"/>
      </p:cViewPr>
      <p:guideLst>
        <p:guide orient="horz" pos="10368"/>
        <p:guide pos="1382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D2FC9EAC-ACA1-4CC4-9EA4-42B9B8E8E9B2}" type="datetimeFigureOut">
              <a:rPr lang="en-US" smtClean="0"/>
              <a:t>4/2/23</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9B0D0664-4173-4076-BFCC-303346A62637}" type="slidenum">
              <a:rPr lang="en-US" smtClean="0"/>
              <a:t>‹#›</a:t>
            </a:fld>
            <a:endParaRPr lang="en-US"/>
          </a:p>
        </p:txBody>
      </p:sp>
    </p:spTree>
    <p:extLst>
      <p:ext uri="{BB962C8B-B14F-4D97-AF65-F5344CB8AC3E}">
        <p14:creationId xmlns:p14="http://schemas.microsoft.com/office/powerpoint/2010/main" val="2575527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845" indent="-29845" algn="just">
              <a:spcBef>
                <a:spcPct val="20000"/>
              </a:spcBef>
            </a:pPr>
            <a:endParaRPr lang="en-US" sz="1200">
              <a:latin typeface="Arial"/>
              <a:cs typeface="Arial"/>
            </a:endParaRPr>
          </a:p>
          <a:p>
            <a:pPr marL="29845" indent="-29845" algn="just">
              <a:spcBef>
                <a:spcPct val="20000"/>
              </a:spcBef>
            </a:pPr>
            <a:endParaRPr lang="en-US" sz="1200">
              <a:latin typeface="Arial"/>
              <a:cs typeface="Arial"/>
            </a:endParaRPr>
          </a:p>
          <a:p>
            <a:pPr marL="29845" indent="-29845" algn="just">
              <a:spcBef>
                <a:spcPct val="20000"/>
              </a:spcBef>
            </a:pPr>
            <a:endParaRPr lang="en-US" sz="1200">
              <a:latin typeface="Arial"/>
              <a:cs typeface="Arial"/>
            </a:endParaRPr>
          </a:p>
          <a:p>
            <a:pPr marL="29845" indent="-29845" algn="just">
              <a:spcBef>
                <a:spcPct val="20000"/>
              </a:spcBef>
            </a:pPr>
            <a:endParaRPr lang="en-US" sz="1200">
              <a:latin typeface="Arial"/>
              <a:cs typeface="Arial"/>
            </a:endParaRPr>
          </a:p>
          <a:p>
            <a:pPr marL="29845" indent="-29845" algn="just">
              <a:spcBef>
                <a:spcPct val="20000"/>
              </a:spcBef>
            </a:pPr>
            <a:endParaRPr lang="en-US" sz="1200">
              <a:latin typeface="Arial"/>
              <a:cs typeface="Arial"/>
            </a:endParaRPr>
          </a:p>
          <a:p>
            <a:pPr marL="29845" indent="-29845" algn="just">
              <a:spcBef>
                <a:spcPct val="20000"/>
              </a:spcBef>
            </a:pPr>
            <a:endParaRPr lang="en-US" sz="1200">
              <a:latin typeface="Arial"/>
              <a:cs typeface="Arial"/>
            </a:endParaRPr>
          </a:p>
          <a:p>
            <a:pPr marL="29845" indent="-29845" algn="just">
              <a:spcBef>
                <a:spcPct val="20000"/>
              </a:spcBef>
            </a:pPr>
            <a:endParaRPr lang="en-US" sz="1200">
              <a:latin typeface="Arial"/>
              <a:cs typeface="Arial"/>
            </a:endParaRPr>
          </a:p>
          <a:p>
            <a:pPr marL="29845" indent="-29845" algn="just">
              <a:spcBef>
                <a:spcPct val="20000"/>
              </a:spcBef>
            </a:pPr>
            <a:endParaRPr lang="en-US" sz="1200">
              <a:latin typeface="Arial"/>
              <a:cs typeface="Arial"/>
            </a:endParaRPr>
          </a:p>
          <a:p>
            <a:pPr marL="29845" indent="-29845" algn="just">
              <a:spcBef>
                <a:spcPct val="20000"/>
              </a:spcBef>
            </a:pPr>
            <a:endParaRPr lang="en-US" sz="1200">
              <a:latin typeface="Arial"/>
              <a:cs typeface="Arial"/>
            </a:endParaRPr>
          </a:p>
          <a:p>
            <a:pPr marL="29845" indent="-29845" algn="just">
              <a:spcBef>
                <a:spcPct val="20000"/>
              </a:spcBef>
            </a:pPr>
            <a:endParaRPr lang="en-US" sz="1200">
              <a:latin typeface="Arial"/>
              <a:cs typeface="Arial"/>
            </a:endParaRPr>
          </a:p>
          <a:p>
            <a:pPr marL="29845" indent="-29845" algn="just">
              <a:spcBef>
                <a:spcPct val="20000"/>
              </a:spcBef>
            </a:pPr>
            <a:r>
              <a:rPr lang="en-US" sz="1200">
                <a:latin typeface="Arial"/>
                <a:cs typeface="Arial"/>
              </a:rPr>
              <a:t>A stress-strain curve was generated from the 90% infill test results and is shown above in </a:t>
            </a:r>
            <a:r>
              <a:rPr lang="en-US" sz="1200">
                <a:highlight>
                  <a:srgbClr val="FFFF00"/>
                </a:highlight>
                <a:latin typeface="Arial"/>
                <a:cs typeface="Arial"/>
              </a:rPr>
              <a:t>Figure #</a:t>
            </a:r>
            <a:r>
              <a:rPr lang="en-US" sz="1200">
                <a:latin typeface="Arial"/>
                <a:cs typeface="Arial"/>
              </a:rPr>
              <a:t>. The Young’s Modulus was then calculated for each data set and averaged. The average Young’s Modulus for 100% infill is 88.36 MPa which is a 225.4% increase from the previously assumed 27.15 MPa. These results show that the TPU 95A material is suitable for withstanding the estimated loads of the Barlow and Ortolani procedures.</a:t>
            </a:r>
          </a:p>
          <a:p>
            <a:endParaRPr lang="en-US"/>
          </a:p>
        </p:txBody>
      </p:sp>
      <p:sp>
        <p:nvSpPr>
          <p:cNvPr id="4" name="Slide Number Placeholder 3"/>
          <p:cNvSpPr>
            <a:spLocks noGrp="1"/>
          </p:cNvSpPr>
          <p:nvPr>
            <p:ph type="sldNum" sz="quarter" idx="5"/>
          </p:nvPr>
        </p:nvSpPr>
        <p:spPr/>
        <p:txBody>
          <a:bodyPr/>
          <a:lstStyle/>
          <a:p>
            <a:fld id="{9B0D0664-4173-4076-BFCC-303346A62637}" type="slidenum">
              <a:rPr lang="en-US" smtClean="0"/>
              <a:t>1</a:t>
            </a:fld>
            <a:endParaRPr lang="en-US"/>
          </a:p>
        </p:txBody>
      </p:sp>
    </p:spTree>
    <p:extLst>
      <p:ext uri="{BB962C8B-B14F-4D97-AF65-F5344CB8AC3E}">
        <p14:creationId xmlns:p14="http://schemas.microsoft.com/office/powerpoint/2010/main" val="2203211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10226042"/>
            <a:ext cx="37307520" cy="7056120"/>
          </a:xfrm>
        </p:spPr>
        <p:txBody>
          <a:bodyPr/>
          <a:lstStyle/>
          <a:p>
            <a:r>
              <a:rPr lang="en-US"/>
              <a:t>Click to edit Master title style</a:t>
            </a:r>
          </a:p>
        </p:txBody>
      </p:sp>
      <p:sp>
        <p:nvSpPr>
          <p:cNvPr id="3" name="Subtitle 2"/>
          <p:cNvSpPr>
            <a:spLocks noGrp="1"/>
          </p:cNvSpPr>
          <p:nvPr>
            <p:ph type="subTitle" idx="1"/>
          </p:nvPr>
        </p:nvSpPr>
        <p:spPr>
          <a:xfrm>
            <a:off x="6583680" y="18653760"/>
            <a:ext cx="30723840" cy="8412480"/>
          </a:xfrm>
        </p:spPr>
        <p:txBody>
          <a:bodyPr/>
          <a:lstStyle>
            <a:lvl1pPr marL="0" indent="0" algn="ctr">
              <a:buNone/>
              <a:defRPr>
                <a:solidFill>
                  <a:schemeClr val="tx1">
                    <a:tint val="75000"/>
                  </a:schemeClr>
                </a:solidFill>
              </a:defRPr>
            </a:lvl1pPr>
            <a:lvl2pPr marL="2194560" indent="0" algn="ctr">
              <a:buNone/>
              <a:defRPr>
                <a:solidFill>
                  <a:schemeClr val="tx1">
                    <a:tint val="75000"/>
                  </a:schemeClr>
                </a:solidFill>
              </a:defRPr>
            </a:lvl2pPr>
            <a:lvl3pPr marL="4389120" indent="0" algn="ctr">
              <a:buNone/>
              <a:defRPr>
                <a:solidFill>
                  <a:schemeClr val="tx1">
                    <a:tint val="75000"/>
                  </a:schemeClr>
                </a:solidFill>
              </a:defRPr>
            </a:lvl3pPr>
            <a:lvl4pPr marL="6583680" indent="0" algn="ctr">
              <a:buNone/>
              <a:defRPr>
                <a:solidFill>
                  <a:schemeClr val="tx1">
                    <a:tint val="75000"/>
                  </a:schemeClr>
                </a:solidFill>
              </a:defRPr>
            </a:lvl4pPr>
            <a:lvl5pPr marL="8778240" indent="0" algn="ctr">
              <a:buNone/>
              <a:defRPr>
                <a:solidFill>
                  <a:schemeClr val="tx1">
                    <a:tint val="75000"/>
                  </a:schemeClr>
                </a:solidFill>
              </a:defRPr>
            </a:lvl5pPr>
            <a:lvl6pPr marL="10972800" indent="0" algn="ctr">
              <a:buNone/>
              <a:defRPr>
                <a:solidFill>
                  <a:schemeClr val="tx1">
                    <a:tint val="75000"/>
                  </a:schemeClr>
                </a:solidFill>
              </a:defRPr>
            </a:lvl6pPr>
            <a:lvl7pPr marL="13167360" indent="0" algn="ctr">
              <a:buNone/>
              <a:defRPr>
                <a:solidFill>
                  <a:schemeClr val="tx1">
                    <a:tint val="75000"/>
                  </a:schemeClr>
                </a:solidFill>
              </a:defRPr>
            </a:lvl7pPr>
            <a:lvl8pPr marL="15361920" indent="0" algn="ctr">
              <a:buNone/>
              <a:defRPr>
                <a:solidFill>
                  <a:schemeClr val="tx1">
                    <a:tint val="75000"/>
                  </a:schemeClr>
                </a:solidFill>
              </a:defRPr>
            </a:lvl8pPr>
            <a:lvl9pPr marL="175564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C67A83A4-DFE9-41B8-ABD1-1BF581F61886}" type="datetimeFigureOut">
              <a:rPr lang="en-US"/>
              <a:pPr/>
              <a:t>4/2/23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0E63539-E358-4667-8DB9-E0474936C337}" type="slidenum">
              <a:rPr lang="en-US"/>
              <a:pPr/>
              <a:t>‹#›</a:t>
            </a:fld>
            <a:endParaRPr lang="en-US"/>
          </a:p>
        </p:txBody>
      </p:sp>
    </p:spTree>
    <p:extLst>
      <p:ext uri="{BB962C8B-B14F-4D97-AF65-F5344CB8AC3E}">
        <p14:creationId xmlns:p14="http://schemas.microsoft.com/office/powerpoint/2010/main" val="3749908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39ABBB0-D6F9-4153-BD4B-5C9A7451A43D}" type="datetimeFigureOut">
              <a:rPr lang="en-US"/>
              <a:pPr/>
              <a:t>4/2/23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DBDA0E0-E9C0-42A0-A23C-A9AC099CC1BB}" type="slidenum">
              <a:rPr lang="en-US"/>
              <a:pPr/>
              <a:t>‹#›</a:t>
            </a:fld>
            <a:endParaRPr lang="en-US"/>
          </a:p>
        </p:txBody>
      </p:sp>
    </p:spTree>
    <p:extLst>
      <p:ext uri="{BB962C8B-B14F-4D97-AF65-F5344CB8AC3E}">
        <p14:creationId xmlns:p14="http://schemas.microsoft.com/office/powerpoint/2010/main" val="3301720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120" y="1318265"/>
            <a:ext cx="9875520" cy="280873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4560" y="1318265"/>
            <a:ext cx="28895040" cy="280873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BCBA18D-23E1-4DD9-AEA3-735DEA68D74A}" type="datetimeFigureOut">
              <a:rPr lang="en-US"/>
              <a:pPr/>
              <a:t>4/2/23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B5FA5EE-FDB9-4BE7-8829-EE7D880975C7}" type="slidenum">
              <a:rPr lang="en-US"/>
              <a:pPr/>
              <a:t>‹#›</a:t>
            </a:fld>
            <a:endParaRPr lang="en-US"/>
          </a:p>
        </p:txBody>
      </p:sp>
    </p:spTree>
    <p:extLst>
      <p:ext uri="{BB962C8B-B14F-4D97-AF65-F5344CB8AC3E}">
        <p14:creationId xmlns:p14="http://schemas.microsoft.com/office/powerpoint/2010/main" val="2799214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D5E33F5-0880-4CB8-934D-8350926B8653}" type="datetimeFigureOut">
              <a:rPr lang="en-US"/>
              <a:pPr/>
              <a:t>4/2/23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17FFDE3-9C61-4720-B700-542CA799D484}" type="slidenum">
              <a:rPr lang="en-US"/>
              <a:pPr/>
              <a:t>‹#›</a:t>
            </a:fld>
            <a:endParaRPr lang="en-US"/>
          </a:p>
        </p:txBody>
      </p:sp>
    </p:spTree>
    <p:extLst>
      <p:ext uri="{BB962C8B-B14F-4D97-AF65-F5344CB8AC3E}">
        <p14:creationId xmlns:p14="http://schemas.microsoft.com/office/powerpoint/2010/main" val="2200988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2" y="21153122"/>
            <a:ext cx="37307520" cy="6537960"/>
          </a:xfrm>
        </p:spPr>
        <p:txBody>
          <a:bodyPr anchor="t"/>
          <a:lstStyle>
            <a:lvl1pPr algn="l">
              <a:defRPr sz="19200" b="1" cap="all"/>
            </a:lvl1pPr>
          </a:lstStyle>
          <a:p>
            <a:r>
              <a:rPr lang="en-US"/>
              <a:t>Click to edit Master title style</a:t>
            </a:r>
          </a:p>
        </p:txBody>
      </p:sp>
      <p:sp>
        <p:nvSpPr>
          <p:cNvPr id="3" name="Text Placeholder 2"/>
          <p:cNvSpPr>
            <a:spLocks noGrp="1"/>
          </p:cNvSpPr>
          <p:nvPr>
            <p:ph type="body" idx="1"/>
          </p:nvPr>
        </p:nvSpPr>
        <p:spPr>
          <a:xfrm>
            <a:off x="3467102" y="13952225"/>
            <a:ext cx="37307520" cy="7200898"/>
          </a:xfrm>
        </p:spPr>
        <p:txBody>
          <a:bodyPr anchor="b"/>
          <a:lstStyle>
            <a:lvl1pPr marL="0" indent="0">
              <a:buNone/>
              <a:defRPr sz="9600">
                <a:solidFill>
                  <a:schemeClr val="tx1">
                    <a:tint val="75000"/>
                  </a:schemeClr>
                </a:solidFill>
              </a:defRPr>
            </a:lvl1pPr>
            <a:lvl2pPr marL="2194560" indent="0">
              <a:buNone/>
              <a:defRPr sz="8600">
                <a:solidFill>
                  <a:schemeClr val="tx1">
                    <a:tint val="75000"/>
                  </a:schemeClr>
                </a:solidFill>
              </a:defRPr>
            </a:lvl2pPr>
            <a:lvl3pPr marL="4389120" indent="0">
              <a:buNone/>
              <a:defRPr sz="7700">
                <a:solidFill>
                  <a:schemeClr val="tx1">
                    <a:tint val="75000"/>
                  </a:schemeClr>
                </a:solidFill>
              </a:defRPr>
            </a:lvl3pPr>
            <a:lvl4pPr marL="6583680" indent="0">
              <a:buNone/>
              <a:defRPr sz="6700">
                <a:solidFill>
                  <a:schemeClr val="tx1">
                    <a:tint val="75000"/>
                  </a:schemeClr>
                </a:solidFill>
              </a:defRPr>
            </a:lvl4pPr>
            <a:lvl5pPr marL="8778240" indent="0">
              <a:buNone/>
              <a:defRPr sz="6700">
                <a:solidFill>
                  <a:schemeClr val="tx1">
                    <a:tint val="75000"/>
                  </a:schemeClr>
                </a:solidFill>
              </a:defRPr>
            </a:lvl5pPr>
            <a:lvl6pPr marL="10972800" indent="0">
              <a:buNone/>
              <a:defRPr sz="6700">
                <a:solidFill>
                  <a:schemeClr val="tx1">
                    <a:tint val="75000"/>
                  </a:schemeClr>
                </a:solidFill>
              </a:defRPr>
            </a:lvl6pPr>
            <a:lvl7pPr marL="13167360" indent="0">
              <a:buNone/>
              <a:defRPr sz="6700">
                <a:solidFill>
                  <a:schemeClr val="tx1">
                    <a:tint val="75000"/>
                  </a:schemeClr>
                </a:solidFill>
              </a:defRPr>
            </a:lvl7pPr>
            <a:lvl8pPr marL="15361920" indent="0">
              <a:buNone/>
              <a:defRPr sz="6700">
                <a:solidFill>
                  <a:schemeClr val="tx1">
                    <a:tint val="75000"/>
                  </a:schemeClr>
                </a:solidFill>
              </a:defRPr>
            </a:lvl8pPr>
            <a:lvl9pPr marL="17556480" indent="0">
              <a:buNone/>
              <a:defRPr sz="6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0F311FF7-FCFC-406F-B914-0BE09D620336}" type="datetimeFigureOut">
              <a:rPr lang="en-US"/>
              <a:pPr/>
              <a:t>4/2/23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DAB6804-8496-4143-A606-77A72BB10157}" type="slidenum">
              <a:rPr lang="en-US"/>
              <a:pPr/>
              <a:t>‹#›</a:t>
            </a:fld>
            <a:endParaRPr lang="en-US"/>
          </a:p>
        </p:txBody>
      </p:sp>
    </p:spTree>
    <p:extLst>
      <p:ext uri="{BB962C8B-B14F-4D97-AF65-F5344CB8AC3E}">
        <p14:creationId xmlns:p14="http://schemas.microsoft.com/office/powerpoint/2010/main" val="730926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94560" y="7680963"/>
            <a:ext cx="19385280" cy="2172462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311360" y="7680963"/>
            <a:ext cx="19385280" cy="2172462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BB1862FA-B8AA-4C32-9CD8-783473C7C7E3}" type="datetimeFigureOut">
              <a:rPr lang="en-US"/>
              <a:pPr/>
              <a:t>4/2/23</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C62A4279-58EB-4E11-A722-C56D00E9510C}" type="slidenum">
              <a:rPr lang="en-US"/>
              <a:pPr/>
              <a:t>‹#›</a:t>
            </a:fld>
            <a:endParaRPr lang="en-US"/>
          </a:p>
        </p:txBody>
      </p:sp>
    </p:spTree>
    <p:extLst>
      <p:ext uri="{BB962C8B-B14F-4D97-AF65-F5344CB8AC3E}">
        <p14:creationId xmlns:p14="http://schemas.microsoft.com/office/powerpoint/2010/main" val="1396386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194560" y="7368542"/>
            <a:ext cx="19392902"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a:t>Click to edit Master text styles</a:t>
            </a:r>
          </a:p>
        </p:txBody>
      </p:sp>
      <p:sp>
        <p:nvSpPr>
          <p:cNvPr id="4" name="Content Placeholder 3"/>
          <p:cNvSpPr>
            <a:spLocks noGrp="1"/>
          </p:cNvSpPr>
          <p:nvPr>
            <p:ph sz="half" idx="2"/>
          </p:nvPr>
        </p:nvSpPr>
        <p:spPr>
          <a:xfrm>
            <a:off x="2194560" y="10439400"/>
            <a:ext cx="19392902"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6122" y="7368542"/>
            <a:ext cx="19400520"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a:t>Click to edit Master text styles</a:t>
            </a:r>
          </a:p>
        </p:txBody>
      </p:sp>
      <p:sp>
        <p:nvSpPr>
          <p:cNvPr id="6" name="Content Placeholder 5"/>
          <p:cNvSpPr>
            <a:spLocks noGrp="1"/>
          </p:cNvSpPr>
          <p:nvPr>
            <p:ph sz="quarter" idx="4"/>
          </p:nvPr>
        </p:nvSpPr>
        <p:spPr>
          <a:xfrm>
            <a:off x="22296122" y="10439400"/>
            <a:ext cx="19400520"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9269A57C-45DB-41EC-B5EE-21F169319F8E}" type="datetimeFigureOut">
              <a:rPr lang="en-US"/>
              <a:pPr/>
              <a:t>4/2/23</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069711C3-B098-4CF4-9226-02705510C905}" type="slidenum">
              <a:rPr lang="en-US"/>
              <a:pPr/>
              <a:t>‹#›</a:t>
            </a:fld>
            <a:endParaRPr lang="en-US"/>
          </a:p>
        </p:txBody>
      </p:sp>
    </p:spTree>
    <p:extLst>
      <p:ext uri="{BB962C8B-B14F-4D97-AF65-F5344CB8AC3E}">
        <p14:creationId xmlns:p14="http://schemas.microsoft.com/office/powerpoint/2010/main" val="1024064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DB28AC12-74A8-4317-BF68-C46B42F2ABAE}" type="datetimeFigureOut">
              <a:rPr lang="en-US"/>
              <a:pPr/>
              <a:t>4/2/23</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81503BDC-4063-4893-8D99-F6E03A29A0DD}" type="slidenum">
              <a:rPr lang="en-US"/>
              <a:pPr/>
              <a:t>‹#›</a:t>
            </a:fld>
            <a:endParaRPr lang="en-US"/>
          </a:p>
        </p:txBody>
      </p:sp>
    </p:spTree>
    <p:extLst>
      <p:ext uri="{BB962C8B-B14F-4D97-AF65-F5344CB8AC3E}">
        <p14:creationId xmlns:p14="http://schemas.microsoft.com/office/powerpoint/2010/main" val="707890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9C918A8D-11BE-4511-AD36-938D795FB320}" type="datetimeFigureOut">
              <a:rPr lang="en-US"/>
              <a:pPr/>
              <a:t>4/2/23</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CA21AC2B-1C7C-4A64-A41B-1A1B19AE96C2}" type="slidenum">
              <a:rPr lang="en-US"/>
              <a:pPr/>
              <a:t>‹#›</a:t>
            </a:fld>
            <a:endParaRPr lang="en-US"/>
          </a:p>
        </p:txBody>
      </p:sp>
    </p:spTree>
    <p:extLst>
      <p:ext uri="{BB962C8B-B14F-4D97-AF65-F5344CB8AC3E}">
        <p14:creationId xmlns:p14="http://schemas.microsoft.com/office/powerpoint/2010/main" val="2501904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3" y="1310640"/>
            <a:ext cx="14439902" cy="5577840"/>
          </a:xfrm>
        </p:spPr>
        <p:txBody>
          <a:bodyPr anchor="b"/>
          <a:lstStyle>
            <a:lvl1pPr algn="l">
              <a:defRPr sz="9600" b="1"/>
            </a:lvl1pPr>
          </a:lstStyle>
          <a:p>
            <a:r>
              <a:rPr lang="en-US"/>
              <a:t>Click to edit Master title style</a:t>
            </a:r>
          </a:p>
        </p:txBody>
      </p:sp>
      <p:sp>
        <p:nvSpPr>
          <p:cNvPr id="3" name="Content Placeholder 2"/>
          <p:cNvSpPr>
            <a:spLocks noGrp="1"/>
          </p:cNvSpPr>
          <p:nvPr>
            <p:ph idx="1"/>
          </p:nvPr>
        </p:nvSpPr>
        <p:spPr>
          <a:xfrm>
            <a:off x="17160240" y="1310643"/>
            <a:ext cx="24536400" cy="28094942"/>
          </a:xfrm>
        </p:spPr>
        <p:txBody>
          <a:bodyPr/>
          <a:lstStyle>
            <a:lvl1pPr>
              <a:defRPr sz="15400"/>
            </a:lvl1pPr>
            <a:lvl2pPr>
              <a:defRPr sz="13400"/>
            </a:lvl2pPr>
            <a:lvl3pPr>
              <a:defRPr sz="1150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4563" y="6888483"/>
            <a:ext cx="14439902" cy="22517102"/>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24E1FDCB-3B99-4C81-BB99-D75F6DA13A34}" type="datetimeFigureOut">
              <a:rPr lang="en-US"/>
              <a:pPr/>
              <a:t>4/2/23</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FA750D75-01E5-4FDB-B5A3-039B4243A664}" type="slidenum">
              <a:rPr lang="en-US"/>
              <a:pPr/>
              <a:t>‹#›</a:t>
            </a:fld>
            <a:endParaRPr lang="en-US"/>
          </a:p>
        </p:txBody>
      </p:sp>
    </p:spTree>
    <p:extLst>
      <p:ext uri="{BB962C8B-B14F-4D97-AF65-F5344CB8AC3E}">
        <p14:creationId xmlns:p14="http://schemas.microsoft.com/office/powerpoint/2010/main" val="3075468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982" y="23042880"/>
            <a:ext cx="26334720" cy="2720342"/>
          </a:xfrm>
        </p:spPr>
        <p:txBody>
          <a:bodyPr anchor="b"/>
          <a:lstStyle>
            <a:lvl1pPr algn="l">
              <a:defRPr sz="9600" b="1"/>
            </a:lvl1pPr>
          </a:lstStyle>
          <a:p>
            <a:r>
              <a:rPr lang="en-US"/>
              <a:t>Click to edit Master title style</a:t>
            </a:r>
          </a:p>
        </p:txBody>
      </p:sp>
      <p:sp>
        <p:nvSpPr>
          <p:cNvPr id="3" name="Picture Placeholder 2"/>
          <p:cNvSpPr>
            <a:spLocks noGrp="1"/>
          </p:cNvSpPr>
          <p:nvPr>
            <p:ph type="pic" idx="1"/>
          </p:nvPr>
        </p:nvSpPr>
        <p:spPr>
          <a:xfrm>
            <a:off x="8602982" y="2941320"/>
            <a:ext cx="26334720" cy="19751040"/>
          </a:xfrm>
        </p:spPr>
        <p:txBody>
          <a:bodyPr rtlCol="0">
            <a:normAutofit/>
          </a:bodyPr>
          <a:lstStyle>
            <a:lvl1pPr marL="0" indent="0">
              <a:buNone/>
              <a:defRPr sz="15400"/>
            </a:lvl1pPr>
            <a:lvl2pPr marL="2194560" indent="0">
              <a:buNone/>
              <a:defRPr sz="13400"/>
            </a:lvl2pPr>
            <a:lvl3pPr marL="4389120" indent="0">
              <a:buNone/>
              <a:defRPr sz="1150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pPr lvl="0"/>
            <a:endParaRPr lang="en-US" noProof="0"/>
          </a:p>
        </p:txBody>
      </p:sp>
      <p:sp>
        <p:nvSpPr>
          <p:cNvPr id="4" name="Text Placeholder 3"/>
          <p:cNvSpPr>
            <a:spLocks noGrp="1"/>
          </p:cNvSpPr>
          <p:nvPr>
            <p:ph type="body" sz="half" idx="2"/>
          </p:nvPr>
        </p:nvSpPr>
        <p:spPr>
          <a:xfrm>
            <a:off x="8602982" y="25763222"/>
            <a:ext cx="26334720" cy="3863338"/>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57C881EE-A557-4D19-AA2E-14BEFC5BABAC}" type="datetimeFigureOut">
              <a:rPr lang="en-US"/>
              <a:pPr/>
              <a:t>4/2/23</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568FD31E-724A-4D30-AF37-4323FAA74CB7}" type="slidenum">
              <a:rPr lang="en-US"/>
              <a:pPr/>
              <a:t>‹#›</a:t>
            </a:fld>
            <a:endParaRPr lang="en-US"/>
          </a:p>
        </p:txBody>
      </p:sp>
    </p:spTree>
    <p:extLst>
      <p:ext uri="{BB962C8B-B14F-4D97-AF65-F5344CB8AC3E}">
        <p14:creationId xmlns:p14="http://schemas.microsoft.com/office/powerpoint/2010/main" val="2746024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193925" y="1317625"/>
            <a:ext cx="395033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38912" tIns="219456" rIns="438912" bIns="219456"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2193925" y="7680325"/>
            <a:ext cx="39503350" cy="2172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38912" tIns="219456" rIns="438912" bIns="21945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193925" y="30510163"/>
            <a:ext cx="10242550" cy="1752600"/>
          </a:xfrm>
          <a:prstGeom prst="rect">
            <a:avLst/>
          </a:prstGeom>
        </p:spPr>
        <p:txBody>
          <a:bodyPr vert="horz" wrap="square" lIns="438912" tIns="219456" rIns="438912" bIns="219456" numCol="1" anchor="ctr" anchorCtr="0" compatLnSpc="1">
            <a:prstTxWarp prst="textNoShape">
              <a:avLst/>
            </a:prstTxWarp>
          </a:bodyPr>
          <a:lstStyle>
            <a:lvl1pPr>
              <a:defRPr sz="5800">
                <a:solidFill>
                  <a:srgbClr val="898989"/>
                </a:solidFill>
                <a:latin typeface="Calibri" pitchFamily="34" charset="0"/>
              </a:defRPr>
            </a:lvl1pPr>
          </a:lstStyle>
          <a:p>
            <a:fld id="{C2E7915B-C34A-428E-9A83-7CCAA95C57C3}" type="datetimeFigureOut">
              <a:rPr lang="en-US"/>
              <a:pPr/>
              <a:t>4/2/23</a:t>
            </a:fld>
            <a:endParaRPr lang="en-US"/>
          </a:p>
        </p:txBody>
      </p:sp>
      <p:sp>
        <p:nvSpPr>
          <p:cNvPr id="5" name="Footer Placeholder 4"/>
          <p:cNvSpPr>
            <a:spLocks noGrp="1"/>
          </p:cNvSpPr>
          <p:nvPr>
            <p:ph type="ftr" sz="quarter" idx="3"/>
          </p:nvPr>
        </p:nvSpPr>
        <p:spPr>
          <a:xfrm>
            <a:off x="14995525" y="30510163"/>
            <a:ext cx="13900150" cy="1752600"/>
          </a:xfrm>
          <a:prstGeom prst="rect">
            <a:avLst/>
          </a:prstGeom>
        </p:spPr>
        <p:txBody>
          <a:bodyPr vert="horz" wrap="square" lIns="438912" tIns="219456" rIns="438912" bIns="219456" numCol="1" anchor="ctr" anchorCtr="0" compatLnSpc="1">
            <a:prstTxWarp prst="textNoShape">
              <a:avLst/>
            </a:prstTxWarp>
          </a:bodyPr>
          <a:lstStyle>
            <a:lvl1pPr algn="ctr">
              <a:defRPr sz="5800">
                <a:solidFill>
                  <a:srgbClr val="898989"/>
                </a:solidFill>
                <a:latin typeface="Calibri" pitchFamily="34" charset="0"/>
              </a:defRPr>
            </a:lvl1pPr>
          </a:lstStyle>
          <a:p>
            <a:endParaRPr lang="en-US"/>
          </a:p>
        </p:txBody>
      </p:sp>
      <p:sp>
        <p:nvSpPr>
          <p:cNvPr id="6" name="Slide Number Placeholder 5"/>
          <p:cNvSpPr>
            <a:spLocks noGrp="1"/>
          </p:cNvSpPr>
          <p:nvPr>
            <p:ph type="sldNum" sz="quarter" idx="4"/>
          </p:nvPr>
        </p:nvSpPr>
        <p:spPr>
          <a:xfrm>
            <a:off x="31454725" y="30510163"/>
            <a:ext cx="10242550" cy="1752600"/>
          </a:xfrm>
          <a:prstGeom prst="rect">
            <a:avLst/>
          </a:prstGeom>
        </p:spPr>
        <p:txBody>
          <a:bodyPr vert="horz" wrap="square" lIns="438912" tIns="219456" rIns="438912" bIns="219456" numCol="1" anchor="ctr" anchorCtr="0" compatLnSpc="1">
            <a:prstTxWarp prst="textNoShape">
              <a:avLst/>
            </a:prstTxWarp>
          </a:bodyPr>
          <a:lstStyle>
            <a:lvl1pPr algn="r">
              <a:defRPr sz="5800">
                <a:solidFill>
                  <a:srgbClr val="898989"/>
                </a:solidFill>
                <a:latin typeface="Calibri" pitchFamily="34" charset="0"/>
              </a:defRPr>
            </a:lvl1pPr>
          </a:lstStyle>
          <a:p>
            <a:fld id="{EAA0133D-FA46-474B-8828-7851CDC16D5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387850" rtl="0" eaLnBrk="0" fontAlgn="base" hangingPunct="0">
        <a:spcBef>
          <a:spcPct val="0"/>
        </a:spcBef>
        <a:spcAft>
          <a:spcPct val="0"/>
        </a:spcAft>
        <a:defRPr sz="21100" kern="1200">
          <a:solidFill>
            <a:schemeClr val="tx1"/>
          </a:solidFill>
          <a:latin typeface="+mj-lt"/>
          <a:ea typeface="+mj-ea"/>
          <a:cs typeface="+mj-cs"/>
        </a:defRPr>
      </a:lvl1pPr>
      <a:lvl2pPr algn="ctr" defTabSz="4387850" rtl="0" eaLnBrk="0" fontAlgn="base" hangingPunct="0">
        <a:spcBef>
          <a:spcPct val="0"/>
        </a:spcBef>
        <a:spcAft>
          <a:spcPct val="0"/>
        </a:spcAft>
        <a:defRPr sz="21100">
          <a:solidFill>
            <a:schemeClr val="tx1"/>
          </a:solidFill>
          <a:latin typeface="Calibri" pitchFamily="34" charset="0"/>
        </a:defRPr>
      </a:lvl2pPr>
      <a:lvl3pPr algn="ctr" defTabSz="4387850" rtl="0" eaLnBrk="0" fontAlgn="base" hangingPunct="0">
        <a:spcBef>
          <a:spcPct val="0"/>
        </a:spcBef>
        <a:spcAft>
          <a:spcPct val="0"/>
        </a:spcAft>
        <a:defRPr sz="21100">
          <a:solidFill>
            <a:schemeClr val="tx1"/>
          </a:solidFill>
          <a:latin typeface="Calibri" pitchFamily="34" charset="0"/>
        </a:defRPr>
      </a:lvl3pPr>
      <a:lvl4pPr algn="ctr" defTabSz="4387850" rtl="0" eaLnBrk="0" fontAlgn="base" hangingPunct="0">
        <a:spcBef>
          <a:spcPct val="0"/>
        </a:spcBef>
        <a:spcAft>
          <a:spcPct val="0"/>
        </a:spcAft>
        <a:defRPr sz="21100">
          <a:solidFill>
            <a:schemeClr val="tx1"/>
          </a:solidFill>
          <a:latin typeface="Calibri" pitchFamily="34" charset="0"/>
        </a:defRPr>
      </a:lvl4pPr>
      <a:lvl5pPr algn="ctr" defTabSz="4387850" rtl="0" eaLnBrk="0" fontAlgn="base" hangingPunct="0">
        <a:spcBef>
          <a:spcPct val="0"/>
        </a:spcBef>
        <a:spcAft>
          <a:spcPct val="0"/>
        </a:spcAft>
        <a:defRPr sz="21100">
          <a:solidFill>
            <a:schemeClr val="tx1"/>
          </a:solidFill>
          <a:latin typeface="Calibri" pitchFamily="34" charset="0"/>
        </a:defRPr>
      </a:lvl5pPr>
      <a:lvl6pPr marL="457200" algn="ctr" defTabSz="4387850" rtl="0" fontAlgn="base">
        <a:spcBef>
          <a:spcPct val="0"/>
        </a:spcBef>
        <a:spcAft>
          <a:spcPct val="0"/>
        </a:spcAft>
        <a:defRPr sz="21100">
          <a:solidFill>
            <a:schemeClr val="tx1"/>
          </a:solidFill>
          <a:latin typeface="Calibri" pitchFamily="34" charset="0"/>
        </a:defRPr>
      </a:lvl6pPr>
      <a:lvl7pPr marL="914400" algn="ctr" defTabSz="4387850" rtl="0" fontAlgn="base">
        <a:spcBef>
          <a:spcPct val="0"/>
        </a:spcBef>
        <a:spcAft>
          <a:spcPct val="0"/>
        </a:spcAft>
        <a:defRPr sz="21100">
          <a:solidFill>
            <a:schemeClr val="tx1"/>
          </a:solidFill>
          <a:latin typeface="Calibri" pitchFamily="34" charset="0"/>
        </a:defRPr>
      </a:lvl7pPr>
      <a:lvl8pPr marL="1371600" algn="ctr" defTabSz="4387850" rtl="0" fontAlgn="base">
        <a:spcBef>
          <a:spcPct val="0"/>
        </a:spcBef>
        <a:spcAft>
          <a:spcPct val="0"/>
        </a:spcAft>
        <a:defRPr sz="21100">
          <a:solidFill>
            <a:schemeClr val="tx1"/>
          </a:solidFill>
          <a:latin typeface="Calibri" pitchFamily="34" charset="0"/>
        </a:defRPr>
      </a:lvl8pPr>
      <a:lvl9pPr marL="1828800" algn="ctr" defTabSz="4387850" rtl="0" fontAlgn="base">
        <a:spcBef>
          <a:spcPct val="0"/>
        </a:spcBef>
        <a:spcAft>
          <a:spcPct val="0"/>
        </a:spcAft>
        <a:defRPr sz="21100">
          <a:solidFill>
            <a:schemeClr val="tx1"/>
          </a:solidFill>
          <a:latin typeface="Calibri" pitchFamily="34" charset="0"/>
        </a:defRPr>
      </a:lvl9pPr>
    </p:titleStyle>
    <p:bodyStyle>
      <a:lvl1pPr marL="1644650" indent="-1644650" algn="l" defTabSz="4387850" rtl="0" eaLnBrk="0" fontAlgn="base" hangingPunct="0">
        <a:spcBef>
          <a:spcPct val="20000"/>
        </a:spcBef>
        <a:spcAft>
          <a:spcPct val="0"/>
        </a:spcAft>
        <a:buFont typeface="Arial" charset="0"/>
        <a:buChar char="•"/>
        <a:defRPr sz="15400" kern="1200">
          <a:solidFill>
            <a:schemeClr val="tx1"/>
          </a:solidFill>
          <a:latin typeface="+mn-lt"/>
          <a:ea typeface="+mn-ea"/>
          <a:cs typeface="+mn-cs"/>
        </a:defRPr>
      </a:lvl1pPr>
      <a:lvl2pPr marL="3565525" indent="-1371600" algn="l" defTabSz="4387850" rtl="0" eaLnBrk="0" fontAlgn="base" hangingPunct="0">
        <a:spcBef>
          <a:spcPct val="20000"/>
        </a:spcBef>
        <a:spcAft>
          <a:spcPct val="0"/>
        </a:spcAft>
        <a:buFont typeface="Arial" charset="0"/>
        <a:buChar char="–"/>
        <a:defRPr sz="13400" kern="1200">
          <a:solidFill>
            <a:schemeClr val="tx1"/>
          </a:solidFill>
          <a:latin typeface="+mn-lt"/>
          <a:ea typeface="+mn-ea"/>
          <a:cs typeface="+mn-cs"/>
        </a:defRPr>
      </a:lvl2pPr>
      <a:lvl3pPr marL="5486400" indent="-1096963" algn="l" defTabSz="4387850" rtl="0" eaLnBrk="0" fontAlgn="base" hangingPunct="0">
        <a:spcBef>
          <a:spcPct val="20000"/>
        </a:spcBef>
        <a:spcAft>
          <a:spcPct val="0"/>
        </a:spcAft>
        <a:buFont typeface="Arial" charset="0"/>
        <a:buChar char="•"/>
        <a:defRPr sz="11500" kern="1200">
          <a:solidFill>
            <a:schemeClr val="tx1"/>
          </a:solidFill>
          <a:latin typeface="+mn-lt"/>
          <a:ea typeface="+mn-ea"/>
          <a:cs typeface="+mn-cs"/>
        </a:defRPr>
      </a:lvl3pPr>
      <a:lvl4pPr marL="7680325" indent="-1096963" algn="l" defTabSz="4387850" rtl="0" eaLnBrk="0" fontAlgn="base" hangingPunct="0">
        <a:spcBef>
          <a:spcPct val="20000"/>
        </a:spcBef>
        <a:spcAft>
          <a:spcPct val="0"/>
        </a:spcAft>
        <a:buFont typeface="Arial" charset="0"/>
        <a:buChar char="–"/>
        <a:defRPr sz="9600" kern="1200">
          <a:solidFill>
            <a:schemeClr val="tx1"/>
          </a:solidFill>
          <a:latin typeface="+mn-lt"/>
          <a:ea typeface="+mn-ea"/>
          <a:cs typeface="+mn-cs"/>
        </a:defRPr>
      </a:lvl4pPr>
      <a:lvl5pPr marL="9874250" indent="-1096963" algn="l" defTabSz="4387850" rtl="0" eaLnBrk="0" fontAlgn="base" hangingPunct="0">
        <a:spcBef>
          <a:spcPct val="20000"/>
        </a:spcBef>
        <a:spcAft>
          <a:spcPct val="0"/>
        </a:spcAft>
        <a:buFont typeface="Arial" charset="0"/>
        <a:buChar char="»"/>
        <a:defRPr sz="9600" kern="1200">
          <a:solidFill>
            <a:schemeClr val="tx1"/>
          </a:solidFill>
          <a:latin typeface="+mn-lt"/>
          <a:ea typeface="+mn-ea"/>
          <a:cs typeface="+mn-cs"/>
        </a:defRPr>
      </a:lvl5pPr>
      <a:lvl6pPr marL="1207008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464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920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376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9120" rtl="0" eaLnBrk="1" latinLnBrk="0" hangingPunct="1">
        <a:defRPr sz="8600" kern="1200">
          <a:solidFill>
            <a:schemeClr val="tx1"/>
          </a:solidFill>
          <a:latin typeface="+mn-lt"/>
          <a:ea typeface="+mn-ea"/>
          <a:cs typeface="+mn-cs"/>
        </a:defRPr>
      </a:lvl1pPr>
      <a:lvl2pPr marL="2194560" algn="l" defTabSz="4389120" rtl="0" eaLnBrk="1" latinLnBrk="0" hangingPunct="1">
        <a:defRPr sz="8600" kern="1200">
          <a:solidFill>
            <a:schemeClr val="tx1"/>
          </a:solidFill>
          <a:latin typeface="+mn-lt"/>
          <a:ea typeface="+mn-ea"/>
          <a:cs typeface="+mn-cs"/>
        </a:defRPr>
      </a:lvl2pPr>
      <a:lvl3pPr marL="4389120" algn="l" defTabSz="4389120" rtl="0" eaLnBrk="1" latinLnBrk="0" hangingPunct="1">
        <a:defRPr sz="8600" kern="1200">
          <a:solidFill>
            <a:schemeClr val="tx1"/>
          </a:solidFill>
          <a:latin typeface="+mn-lt"/>
          <a:ea typeface="+mn-ea"/>
          <a:cs typeface="+mn-cs"/>
        </a:defRPr>
      </a:lvl3pPr>
      <a:lvl4pPr marL="6583680" algn="l" defTabSz="4389120" rtl="0" eaLnBrk="1" latinLnBrk="0" hangingPunct="1">
        <a:defRPr sz="8600" kern="1200">
          <a:solidFill>
            <a:schemeClr val="tx1"/>
          </a:solidFill>
          <a:latin typeface="+mn-lt"/>
          <a:ea typeface="+mn-ea"/>
          <a:cs typeface="+mn-cs"/>
        </a:defRPr>
      </a:lvl4pPr>
      <a:lvl5pPr marL="8778240" algn="l" defTabSz="4389120" rtl="0" eaLnBrk="1" latinLnBrk="0" hangingPunct="1">
        <a:defRPr sz="8600" kern="1200">
          <a:solidFill>
            <a:schemeClr val="tx1"/>
          </a:solidFill>
          <a:latin typeface="+mn-lt"/>
          <a:ea typeface="+mn-ea"/>
          <a:cs typeface="+mn-cs"/>
        </a:defRPr>
      </a:lvl5pPr>
      <a:lvl6pPr marL="10972800" algn="l" defTabSz="4389120" rtl="0" eaLnBrk="1" latinLnBrk="0" hangingPunct="1">
        <a:defRPr sz="8600" kern="1200">
          <a:solidFill>
            <a:schemeClr val="tx1"/>
          </a:solidFill>
          <a:latin typeface="+mn-lt"/>
          <a:ea typeface="+mn-ea"/>
          <a:cs typeface="+mn-cs"/>
        </a:defRPr>
      </a:lvl6pPr>
      <a:lvl7pPr marL="13167360" algn="l" defTabSz="4389120" rtl="0" eaLnBrk="1" latinLnBrk="0" hangingPunct="1">
        <a:defRPr sz="8600" kern="1200">
          <a:solidFill>
            <a:schemeClr val="tx1"/>
          </a:solidFill>
          <a:latin typeface="+mn-lt"/>
          <a:ea typeface="+mn-ea"/>
          <a:cs typeface="+mn-cs"/>
        </a:defRPr>
      </a:lvl7pPr>
      <a:lvl8pPr marL="15361920" algn="l" defTabSz="4389120" rtl="0" eaLnBrk="1" latinLnBrk="0" hangingPunct="1">
        <a:defRPr sz="8600" kern="1200">
          <a:solidFill>
            <a:schemeClr val="tx1"/>
          </a:solidFill>
          <a:latin typeface="+mn-lt"/>
          <a:ea typeface="+mn-ea"/>
          <a:cs typeface="+mn-cs"/>
        </a:defRPr>
      </a:lvl8pPr>
      <a:lvl9pPr marL="17556480" algn="l" defTabSz="438912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3.wdp"/><Relationship Id="rId18" Type="http://schemas.microsoft.com/office/2007/relationships/hdphoto" Target="../media/hdphoto5.wdp"/><Relationship Id="rId3" Type="http://schemas.openxmlformats.org/officeDocument/2006/relationships/image" Target="../media/image1.png"/><Relationship Id="rId21" Type="http://schemas.openxmlformats.org/officeDocument/2006/relationships/image" Target="../media/image13.png"/><Relationship Id="rId7" Type="http://schemas.openxmlformats.org/officeDocument/2006/relationships/image" Target="../media/image4.png"/><Relationship Id="rId12" Type="http://schemas.openxmlformats.org/officeDocument/2006/relationships/image" Target="../media/image8.png"/><Relationship Id="rId17" Type="http://schemas.openxmlformats.org/officeDocument/2006/relationships/image" Target="../media/image11.png"/><Relationship Id="rId2" Type="http://schemas.openxmlformats.org/officeDocument/2006/relationships/notesSlide" Target="../notesSlides/notesSlide1.xml"/><Relationship Id="rId16" Type="http://schemas.microsoft.com/office/2007/relationships/hdphoto" Target="../media/hdphoto4.wdp"/><Relationship Id="rId20" Type="http://schemas.microsoft.com/office/2007/relationships/hdphoto" Target="../media/hdphoto6.wdp"/><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image" Target="../media/image2.jpeg"/><Relationship Id="rId15" Type="http://schemas.openxmlformats.org/officeDocument/2006/relationships/image" Target="../media/image10.png"/><Relationship Id="rId10" Type="http://schemas.microsoft.com/office/2007/relationships/hdphoto" Target="../media/hdphoto2.wdp"/><Relationship Id="rId19" Type="http://schemas.openxmlformats.org/officeDocument/2006/relationships/image" Target="../media/image12.png"/><Relationship Id="rId4" Type="http://schemas.microsoft.com/office/2007/relationships/hdphoto" Target="../media/hdphoto1.wdp"/><Relationship Id="rId9" Type="http://schemas.openxmlformats.org/officeDocument/2006/relationships/image" Target="../media/image6.png"/><Relationship Id="rId1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Table 35">
            <a:extLst>
              <a:ext uri="{FF2B5EF4-FFF2-40B4-BE49-F238E27FC236}">
                <a16:creationId xmlns:a16="http://schemas.microsoft.com/office/drawing/2014/main" id="{F036ECE3-CD72-F727-4009-D7AE7EBCA27A}"/>
              </a:ext>
            </a:extLst>
          </p:cNvPr>
          <p:cNvGraphicFramePr>
            <a:graphicFrameLocks noGrp="1"/>
          </p:cNvGraphicFramePr>
          <p:nvPr>
            <p:extLst>
              <p:ext uri="{D42A27DB-BD31-4B8C-83A1-F6EECF244321}">
                <p14:modId xmlns:p14="http://schemas.microsoft.com/office/powerpoint/2010/main" val="4175087190"/>
              </p:ext>
            </p:extLst>
          </p:nvPr>
        </p:nvGraphicFramePr>
        <p:xfrm>
          <a:off x="29076650" y="16181961"/>
          <a:ext cx="14128752" cy="4358640"/>
        </p:xfrm>
        <a:graphic>
          <a:graphicData uri="http://schemas.openxmlformats.org/drawingml/2006/table">
            <a:tbl>
              <a:tblPr firstRow="1" bandRow="1">
                <a:tableStyleId>{5C22544A-7EE6-4342-B048-85BDC9FD1C3A}</a:tableStyleId>
              </a:tblPr>
              <a:tblGrid>
                <a:gridCol w="8870950">
                  <a:extLst>
                    <a:ext uri="{9D8B030D-6E8A-4147-A177-3AD203B41FA5}">
                      <a16:colId xmlns:a16="http://schemas.microsoft.com/office/drawing/2014/main" val="767946464"/>
                    </a:ext>
                  </a:extLst>
                </a:gridCol>
                <a:gridCol w="5257802">
                  <a:extLst>
                    <a:ext uri="{9D8B030D-6E8A-4147-A177-3AD203B41FA5}">
                      <a16:colId xmlns:a16="http://schemas.microsoft.com/office/drawing/2014/main" val="1926795364"/>
                    </a:ext>
                  </a:extLst>
                </a:gridCol>
              </a:tblGrid>
              <a:tr h="3873473">
                <a:tc>
                  <a:txBody>
                    <a:bodyPr/>
                    <a:lstStyle/>
                    <a:p>
                      <a:pPr marL="0" marR="0" lvl="0" indent="0" algn="just" defTabSz="4389120" rtl="0" eaLnBrk="1" fontAlgn="auto" latinLnBrk="0" hangingPunct="1">
                        <a:lnSpc>
                          <a:spcPct val="100000"/>
                        </a:lnSpc>
                        <a:spcBef>
                          <a:spcPts val="0"/>
                        </a:spcBef>
                        <a:spcAft>
                          <a:spcPts val="0"/>
                        </a:spcAft>
                        <a:buClrTx/>
                        <a:buSzTx/>
                        <a:buFontTx/>
                        <a:buNone/>
                        <a:tabLst/>
                        <a:defRPr/>
                      </a:pPr>
                      <a:r>
                        <a:rPr lang="en-US" sz="2800" b="0">
                          <a:solidFill>
                            <a:schemeClr val="tx1"/>
                          </a:solidFill>
                          <a:latin typeface="Arial"/>
                          <a:cs typeface="Arial"/>
                        </a:rPr>
                        <a:t>The team will be using load cells to obtain the force required to dislocate the hip. This testing will be conducted on Laderal Medical’s Hippy Baby, as well as the JOEE Medical Trainer. The the load cells will be connected to a wooden board, which the medical trainers will be attached to. In addition to the load cell, the team is working to use a force plate simultaneously with the load cell to verify the results. The goal is to compare the force required to dislocate the hip with peer reviewed data.</a:t>
                      </a:r>
                    </a:p>
                  </a:txBody>
                  <a:tcPr>
                    <a:solidFill>
                      <a:schemeClr val="bg1"/>
                    </a:solidFill>
                  </a:tcPr>
                </a:tc>
                <a:tc>
                  <a:txBody>
                    <a:bodyPr/>
                    <a:lstStyle/>
                    <a:p>
                      <a:endParaRPr lang="en-US" sz="2800"/>
                    </a:p>
                    <a:p>
                      <a:endParaRPr lang="en-US" sz="2800"/>
                    </a:p>
                  </a:txBody>
                  <a:tcPr>
                    <a:solidFill>
                      <a:schemeClr val="bg1"/>
                    </a:solidFill>
                  </a:tcPr>
                </a:tc>
                <a:extLst>
                  <a:ext uri="{0D108BD9-81ED-4DB2-BD59-A6C34878D82A}">
                    <a16:rowId xmlns:a16="http://schemas.microsoft.com/office/drawing/2014/main" val="2231500208"/>
                  </a:ext>
                </a:extLst>
              </a:tr>
            </a:tbl>
          </a:graphicData>
        </a:graphic>
      </p:graphicFrame>
      <p:sp>
        <p:nvSpPr>
          <p:cNvPr id="16" name="Content Placeholder 6"/>
          <p:cNvSpPr txBox="1">
            <a:spLocks noGrp="1" noRot="1" noMove="1" noResize="1" noEditPoints="1" noAdjustHandles="1" noChangeArrowheads="1" noChangeShapeType="1"/>
          </p:cNvSpPr>
          <p:nvPr/>
        </p:nvSpPr>
        <p:spPr>
          <a:xfrm>
            <a:off x="28803600" y="4773613"/>
            <a:ext cx="14630400" cy="26087387"/>
          </a:xfrm>
          <a:prstGeom prst="rect">
            <a:avLst/>
          </a:prstGeom>
          <a:noFill/>
          <a:ln>
            <a:solidFill>
              <a:schemeClr val="tx1"/>
            </a:solidFill>
          </a:ln>
        </p:spPr>
        <p:txBody>
          <a:bodyPr lIns="438912" tIns="219456" rIns="438912" bIns="219456" anchor="t">
            <a:noAutofit/>
          </a:bodyPr>
          <a:lstStyle>
            <a:lvl1pPr marL="1644650" indent="-1644650" eaLnBrk="0" hangingPunct="0">
              <a:defRPr sz="8600">
                <a:solidFill>
                  <a:schemeClr val="tx1"/>
                </a:solidFill>
                <a:latin typeface="Arial" charset="0"/>
              </a:defRPr>
            </a:lvl1pPr>
            <a:lvl2pPr marL="742950" indent="-285750" eaLnBrk="0" hangingPunct="0">
              <a:defRPr sz="8600">
                <a:solidFill>
                  <a:schemeClr val="tx1"/>
                </a:solidFill>
                <a:latin typeface="Arial" charset="0"/>
              </a:defRPr>
            </a:lvl2pPr>
            <a:lvl3pPr marL="1143000" indent="-228600" eaLnBrk="0" hangingPunct="0">
              <a:defRPr sz="8600">
                <a:solidFill>
                  <a:schemeClr val="tx1"/>
                </a:solidFill>
                <a:latin typeface="Arial" charset="0"/>
              </a:defRPr>
            </a:lvl3pPr>
            <a:lvl4pPr marL="1600200" indent="-228600" eaLnBrk="0" hangingPunct="0">
              <a:defRPr sz="8600">
                <a:solidFill>
                  <a:schemeClr val="tx1"/>
                </a:solidFill>
                <a:latin typeface="Arial" charset="0"/>
              </a:defRPr>
            </a:lvl4pPr>
            <a:lvl5pPr marL="2057400" indent="-228600" eaLnBrk="0" hangingPunct="0">
              <a:defRPr sz="8600">
                <a:solidFill>
                  <a:schemeClr val="tx1"/>
                </a:solidFill>
                <a:latin typeface="Arial" charset="0"/>
              </a:defRPr>
            </a:lvl5pPr>
            <a:lvl6pPr marL="2514600" indent="-228600" defTabSz="4387850" eaLnBrk="0" fontAlgn="base" hangingPunct="0">
              <a:spcBef>
                <a:spcPct val="0"/>
              </a:spcBef>
              <a:spcAft>
                <a:spcPct val="0"/>
              </a:spcAft>
              <a:defRPr sz="8600">
                <a:solidFill>
                  <a:schemeClr val="tx1"/>
                </a:solidFill>
                <a:latin typeface="Arial" charset="0"/>
              </a:defRPr>
            </a:lvl6pPr>
            <a:lvl7pPr marL="2971800" indent="-228600" defTabSz="4387850" eaLnBrk="0" fontAlgn="base" hangingPunct="0">
              <a:spcBef>
                <a:spcPct val="0"/>
              </a:spcBef>
              <a:spcAft>
                <a:spcPct val="0"/>
              </a:spcAft>
              <a:defRPr sz="8600">
                <a:solidFill>
                  <a:schemeClr val="tx1"/>
                </a:solidFill>
                <a:latin typeface="Arial" charset="0"/>
              </a:defRPr>
            </a:lvl7pPr>
            <a:lvl8pPr marL="3429000" indent="-228600" defTabSz="4387850" eaLnBrk="0" fontAlgn="base" hangingPunct="0">
              <a:spcBef>
                <a:spcPct val="0"/>
              </a:spcBef>
              <a:spcAft>
                <a:spcPct val="0"/>
              </a:spcAft>
              <a:defRPr sz="8600">
                <a:solidFill>
                  <a:schemeClr val="tx1"/>
                </a:solidFill>
                <a:latin typeface="Arial" charset="0"/>
              </a:defRPr>
            </a:lvl8pPr>
            <a:lvl9pPr marL="3886200" indent="-228600" defTabSz="4387850" eaLnBrk="0" fontAlgn="base" hangingPunct="0">
              <a:spcBef>
                <a:spcPct val="0"/>
              </a:spcBef>
              <a:spcAft>
                <a:spcPct val="0"/>
              </a:spcAft>
              <a:defRPr sz="8600">
                <a:solidFill>
                  <a:schemeClr val="tx1"/>
                </a:solidFill>
                <a:latin typeface="Arial" charset="0"/>
              </a:defRPr>
            </a:lvl9pPr>
          </a:lstStyle>
          <a:p>
            <a:pPr>
              <a:lnSpc>
                <a:spcPct val="150000"/>
              </a:lnSpc>
              <a:spcBef>
                <a:spcPct val="20000"/>
              </a:spcBef>
            </a:pPr>
            <a:r>
              <a:rPr lang="en-US" sz="3200" b="1">
                <a:latin typeface="Arial"/>
                <a:cs typeface="Arial"/>
              </a:rPr>
              <a:t>TENSILE TESTING</a:t>
            </a:r>
            <a:endParaRPr lang="en-US">
              <a:cs typeface="Arial" charset="0"/>
            </a:endParaRPr>
          </a:p>
          <a:p>
            <a:pPr marL="29845" indent="-29845" algn="just">
              <a:spcBef>
                <a:spcPct val="20000"/>
              </a:spcBef>
            </a:pPr>
            <a:r>
              <a:rPr lang="en-US" sz="2800">
                <a:latin typeface="Arial"/>
                <a:cs typeface="Arial"/>
              </a:rPr>
              <a:t>Tensile testing of the TPU 95A material was performed for varying infill percentages ranging from 10-100% infill with increments of 10%. Pictures of one of the tests are shown below in Figure 4. </a:t>
            </a:r>
          </a:p>
          <a:p>
            <a:pPr marL="29845" indent="-29845" algn="just">
              <a:spcBef>
                <a:spcPct val="20000"/>
              </a:spcBef>
            </a:pPr>
            <a:endParaRPr lang="en-US" sz="2800">
              <a:latin typeface="Arial"/>
              <a:cs typeface="Arial"/>
            </a:endParaRPr>
          </a:p>
          <a:p>
            <a:pPr marL="29845" indent="-29845" algn="just">
              <a:spcBef>
                <a:spcPct val="20000"/>
              </a:spcBef>
            </a:pPr>
            <a:endParaRPr lang="en-US" sz="2800">
              <a:latin typeface="Arial"/>
              <a:cs typeface="Arial"/>
            </a:endParaRPr>
          </a:p>
          <a:p>
            <a:pPr marL="29845" indent="-29845" algn="just">
              <a:spcBef>
                <a:spcPct val="20000"/>
              </a:spcBef>
            </a:pPr>
            <a:endParaRPr lang="en-US" sz="2800">
              <a:latin typeface="Arial"/>
              <a:cs typeface="Arial"/>
            </a:endParaRPr>
          </a:p>
          <a:p>
            <a:pPr marL="29845" indent="-29845" algn="just">
              <a:spcBef>
                <a:spcPct val="20000"/>
              </a:spcBef>
            </a:pPr>
            <a:endParaRPr lang="en-US" sz="2800">
              <a:latin typeface="Arial"/>
              <a:cs typeface="Arial"/>
            </a:endParaRPr>
          </a:p>
          <a:p>
            <a:pPr marL="29845" indent="-29845" algn="just">
              <a:spcBef>
                <a:spcPct val="20000"/>
              </a:spcBef>
            </a:pPr>
            <a:endParaRPr lang="en-US" sz="2800">
              <a:latin typeface="Arial"/>
              <a:cs typeface="Arial"/>
            </a:endParaRPr>
          </a:p>
          <a:p>
            <a:pPr marL="29845" indent="-29845" algn="just">
              <a:spcBef>
                <a:spcPct val="20000"/>
              </a:spcBef>
            </a:pPr>
            <a:endParaRPr lang="en-US" sz="2800">
              <a:latin typeface="Arial"/>
              <a:cs typeface="Arial"/>
            </a:endParaRPr>
          </a:p>
          <a:p>
            <a:pPr marL="29845" indent="-29845" algn="just">
              <a:spcBef>
                <a:spcPct val="20000"/>
              </a:spcBef>
            </a:pPr>
            <a:endParaRPr lang="en-US" sz="2800">
              <a:latin typeface="Arial"/>
              <a:cs typeface="Arial"/>
            </a:endParaRPr>
          </a:p>
          <a:p>
            <a:pPr marL="29845" indent="-29845" algn="just">
              <a:spcBef>
                <a:spcPct val="20000"/>
              </a:spcBef>
            </a:pPr>
            <a:endParaRPr lang="en-US" sz="2800">
              <a:latin typeface="Arial"/>
              <a:cs typeface="Arial"/>
            </a:endParaRPr>
          </a:p>
          <a:p>
            <a:pPr marL="29845" indent="-29845" algn="just">
              <a:spcBef>
                <a:spcPct val="20000"/>
              </a:spcBef>
            </a:pPr>
            <a:endParaRPr lang="en-US" sz="2800">
              <a:latin typeface="Arial"/>
              <a:cs typeface="Arial"/>
            </a:endParaRPr>
          </a:p>
          <a:p>
            <a:pPr marL="29845" indent="-29845" algn="just">
              <a:spcBef>
                <a:spcPct val="20000"/>
              </a:spcBef>
            </a:pPr>
            <a:endParaRPr lang="en-US" sz="2800">
              <a:latin typeface="Arial"/>
              <a:cs typeface="Arial"/>
            </a:endParaRPr>
          </a:p>
          <a:p>
            <a:pPr marL="29845" indent="-29845" algn="just">
              <a:spcBef>
                <a:spcPct val="20000"/>
              </a:spcBef>
            </a:pPr>
            <a:endParaRPr lang="en-US" sz="2800">
              <a:latin typeface="Arial"/>
              <a:cs typeface="Arial"/>
            </a:endParaRPr>
          </a:p>
          <a:p>
            <a:pPr marL="29845" indent="-29845" algn="just">
              <a:spcBef>
                <a:spcPct val="20000"/>
              </a:spcBef>
            </a:pPr>
            <a:r>
              <a:rPr lang="en-US" sz="2800">
                <a:latin typeface="Arial"/>
                <a:cs typeface="Arial"/>
              </a:rPr>
              <a:t>A stress-strain curve was generated from the 90% infill test results and is shown above in Figure 5. The Young’s Modulus was then calculated for each data set and averaged. The average Young’s Modulus for 100% infill was 88.36 MPa, which is a 225.4% increase from the previously assumed 27.15 MPa. These results show that the TPU 95A material is suitable for withstanding the estimated loads of the Barlow and Ortolani procedures.</a:t>
            </a:r>
          </a:p>
          <a:p>
            <a:pPr>
              <a:lnSpc>
                <a:spcPct val="150000"/>
              </a:lnSpc>
              <a:spcBef>
                <a:spcPct val="20000"/>
              </a:spcBef>
            </a:pPr>
            <a:r>
              <a:rPr lang="en-US" sz="3200" b="1">
                <a:latin typeface="Arial"/>
                <a:cs typeface="Arial"/>
              </a:rPr>
              <a:t>LOAD CELL TESTING</a:t>
            </a:r>
          </a:p>
          <a:p>
            <a:pPr>
              <a:lnSpc>
                <a:spcPct val="150000"/>
              </a:lnSpc>
              <a:spcBef>
                <a:spcPct val="20000"/>
              </a:spcBef>
            </a:pPr>
            <a:endParaRPr lang="en-US" sz="3200" b="1">
              <a:latin typeface="Arial"/>
              <a:cs typeface="Arial"/>
            </a:endParaRPr>
          </a:p>
          <a:p>
            <a:pPr>
              <a:lnSpc>
                <a:spcPct val="150000"/>
              </a:lnSpc>
              <a:spcBef>
                <a:spcPct val="20000"/>
              </a:spcBef>
            </a:pPr>
            <a:endParaRPr lang="en-US" sz="3200" b="1">
              <a:latin typeface="Arial"/>
              <a:cs typeface="Arial"/>
            </a:endParaRPr>
          </a:p>
          <a:p>
            <a:pPr>
              <a:spcBef>
                <a:spcPct val="20000"/>
              </a:spcBef>
            </a:pPr>
            <a:endParaRPr lang="en-US" sz="3200" b="1">
              <a:latin typeface="Arial"/>
              <a:cs typeface="Arial"/>
            </a:endParaRPr>
          </a:p>
          <a:p>
            <a:pPr algn="r">
              <a:spcBef>
                <a:spcPct val="20000"/>
              </a:spcBef>
            </a:pPr>
            <a:endParaRPr lang="en-US" sz="3200" b="1">
              <a:latin typeface="Arial"/>
              <a:cs typeface="Arial"/>
            </a:endParaRPr>
          </a:p>
          <a:p>
            <a:pPr algn="r">
              <a:spcBef>
                <a:spcPct val="20000"/>
              </a:spcBef>
            </a:pPr>
            <a:endParaRPr lang="en-US" sz="2800" i="1">
              <a:latin typeface="Arial"/>
              <a:cs typeface="Arial"/>
            </a:endParaRPr>
          </a:p>
          <a:p>
            <a:pPr algn="r">
              <a:spcBef>
                <a:spcPct val="20000"/>
              </a:spcBef>
            </a:pPr>
            <a:endParaRPr lang="en-US" sz="2800" i="1">
              <a:latin typeface="Arial"/>
              <a:cs typeface="Arial"/>
            </a:endParaRPr>
          </a:p>
          <a:p>
            <a:pPr algn="r">
              <a:spcBef>
                <a:spcPct val="20000"/>
              </a:spcBef>
            </a:pPr>
            <a:r>
              <a:rPr lang="en-US" sz="2400" i="1">
                <a:latin typeface="Arial"/>
                <a:cs typeface="Arial"/>
              </a:rPr>
              <a:t>Figure 6: Load Cell Testing Set Up  </a:t>
            </a:r>
            <a:r>
              <a:rPr lang="en-US" sz="2400" i="1">
                <a:solidFill>
                  <a:schemeClr val="bg1"/>
                </a:solidFill>
                <a:latin typeface="Arial"/>
                <a:cs typeface="Arial"/>
              </a:rPr>
              <a:t>.</a:t>
            </a:r>
          </a:p>
          <a:p>
            <a:pPr>
              <a:lnSpc>
                <a:spcPct val="150000"/>
              </a:lnSpc>
              <a:spcBef>
                <a:spcPct val="20000"/>
              </a:spcBef>
            </a:pPr>
            <a:r>
              <a:rPr lang="en-US" sz="3200" b="1">
                <a:latin typeface="Arial"/>
                <a:cs typeface="Arial"/>
              </a:rPr>
              <a:t>DISCUSSION</a:t>
            </a:r>
          </a:p>
          <a:p>
            <a:pPr marL="0" indent="0" algn="just">
              <a:spcBef>
                <a:spcPct val="20000"/>
              </a:spcBef>
            </a:pPr>
            <a:r>
              <a:rPr lang="en-US" sz="2800">
                <a:latin typeface="Arial"/>
                <a:cs typeface="Arial"/>
              </a:rPr>
              <a:t>The prototype will be filled with glycerin in the pelvic region and sealed with foam. Then, it will be tested using load cells and compared against the JOEE medical trainer. Using these results, the prototype will be re-evaluated, and any necessary changes will be made. The final JOEE medical will then be constructed using the techniques discussed in the plans for improvement so that no air bubbles will be created, and the model is completely water-clear. </a:t>
            </a:r>
            <a:endParaRPr lang="en-US" sz="2800">
              <a:cs typeface="Arial" charset="0"/>
            </a:endParaRPr>
          </a:p>
          <a:p>
            <a:pPr eaLnBrk="1" hangingPunct="1">
              <a:lnSpc>
                <a:spcPct val="150000"/>
              </a:lnSpc>
              <a:spcBef>
                <a:spcPct val="20000"/>
              </a:spcBef>
            </a:pPr>
            <a:r>
              <a:rPr lang="en-US" sz="3200" b="1">
                <a:latin typeface="Arial"/>
                <a:cs typeface="Arial"/>
              </a:rPr>
              <a:t>REFERENCES</a:t>
            </a:r>
          </a:p>
          <a:p>
            <a:pPr eaLnBrk="1" hangingPunct="1">
              <a:spcBef>
                <a:spcPct val="20000"/>
              </a:spcBef>
            </a:pPr>
            <a:r>
              <a:rPr lang="en-US" sz="2800">
                <a:latin typeface="Arial"/>
                <a:cs typeface="Arial"/>
              </a:rPr>
              <a:t>[1] Chow, Y. W., Turner, I., Kernohan, W. G., &amp; Mollan, R. A. (1994). Measurement of the Forces  and Movements Involved In Neonatal Hip Testing. International Society For Low Power Laser Applications In Medicine.</a:t>
            </a:r>
          </a:p>
          <a:p>
            <a:r>
              <a:rPr lang="en-US" sz="2800" b="0" i="0" u="none" strike="noStrike">
                <a:solidFill>
                  <a:srgbClr val="000000"/>
                </a:solidFill>
                <a:effectLst/>
                <a:latin typeface="Arial"/>
                <a:cs typeface="Arial"/>
              </a:rPr>
              <a:t>[2] Stanford Medicine. (n.d.). Barlow and </a:t>
            </a:r>
            <a:r>
              <a:rPr lang="en-US" sz="2800" b="0" i="0" u="none" strike="noStrike" err="1">
                <a:solidFill>
                  <a:srgbClr val="000000"/>
                </a:solidFill>
                <a:effectLst/>
                <a:latin typeface="Arial"/>
                <a:cs typeface="Arial"/>
              </a:rPr>
              <a:t>Ortalani</a:t>
            </a:r>
            <a:r>
              <a:rPr lang="en-US" sz="2800" b="0" i="0" u="none" strike="noStrike">
                <a:solidFill>
                  <a:srgbClr val="000000"/>
                </a:solidFill>
                <a:effectLst/>
                <a:latin typeface="Arial"/>
                <a:cs typeface="Arial"/>
              </a:rPr>
              <a:t> </a:t>
            </a:r>
            <a:r>
              <a:rPr lang="en-US" sz="2800" b="0" i="0" u="none" strike="noStrike" err="1">
                <a:solidFill>
                  <a:srgbClr val="000000"/>
                </a:solidFill>
                <a:effectLst/>
                <a:latin typeface="Arial"/>
                <a:cs typeface="Arial"/>
              </a:rPr>
              <a:t>Manuevers</a:t>
            </a:r>
            <a:r>
              <a:rPr lang="en-US" sz="2800" b="0" i="0" u="none" strike="noStrike">
                <a:solidFill>
                  <a:srgbClr val="000000"/>
                </a:solidFill>
                <a:effectLst/>
                <a:latin typeface="Arial"/>
                <a:cs typeface="Arial"/>
              </a:rPr>
              <a:t>. Retrieved from Stanford </a:t>
            </a:r>
            <a:r>
              <a:rPr lang="en-US" sz="2800" b="0" i="0" u="none" strike="noStrike" err="1">
                <a:solidFill>
                  <a:srgbClr val="000000"/>
                </a:solidFill>
                <a:effectLst/>
                <a:latin typeface="Arial"/>
                <a:cs typeface="Arial"/>
              </a:rPr>
              <a:t>Medicine:https</a:t>
            </a:r>
            <a:r>
              <a:rPr lang="en-US" sz="2800" b="0" i="0" u="none" strike="noStrike">
                <a:solidFill>
                  <a:srgbClr val="000000"/>
                </a:solidFill>
                <a:effectLst/>
                <a:latin typeface="Arial"/>
                <a:cs typeface="Arial"/>
              </a:rPr>
              <a:t>://med.stanford.edu/newborns/</a:t>
            </a:r>
            <a:r>
              <a:rPr lang="en-US" sz="2800" b="0" i="0" u="none" strike="noStrike" err="1">
                <a:solidFill>
                  <a:srgbClr val="000000"/>
                </a:solidFill>
                <a:effectLst/>
                <a:latin typeface="Arial"/>
                <a:cs typeface="Arial"/>
              </a:rPr>
              <a:t>clinicalrotations</a:t>
            </a:r>
            <a:r>
              <a:rPr lang="en-US" sz="2800" b="0" i="0" u="none" strike="noStrike">
                <a:solidFill>
                  <a:srgbClr val="000000"/>
                </a:solidFill>
                <a:effectLst/>
                <a:latin typeface="Arial"/>
                <a:cs typeface="Arial"/>
              </a:rPr>
              <a:t>/residents/residents-newborn-exam/</a:t>
            </a:r>
            <a:r>
              <a:rPr lang="en-US" sz="2800" b="0" i="0" u="none" strike="noStrike" err="1">
                <a:solidFill>
                  <a:srgbClr val="000000"/>
                </a:solidFill>
                <a:effectLst/>
                <a:latin typeface="Arial"/>
                <a:cs typeface="Arial"/>
              </a:rPr>
              <a:t>barlow</a:t>
            </a:r>
            <a:r>
              <a:rPr lang="en-US" sz="2800" b="0" i="0" u="none" strike="noStrike">
                <a:solidFill>
                  <a:srgbClr val="000000"/>
                </a:solidFill>
                <a:effectLst/>
                <a:latin typeface="Arial"/>
                <a:cs typeface="Arial"/>
              </a:rPr>
              <a:t>-and-</a:t>
            </a:r>
            <a:r>
              <a:rPr lang="en-US" sz="2800" b="0" i="0" u="none" strike="noStrike" err="1">
                <a:solidFill>
                  <a:srgbClr val="000000"/>
                </a:solidFill>
                <a:effectLst/>
                <a:latin typeface="Arial"/>
                <a:cs typeface="Arial"/>
              </a:rPr>
              <a:t>ortalani</a:t>
            </a:r>
            <a:r>
              <a:rPr lang="en-US" sz="2800" b="0" i="0" u="none" strike="noStrike">
                <a:solidFill>
                  <a:srgbClr val="000000"/>
                </a:solidFill>
                <a:effectLst/>
                <a:latin typeface="Arial"/>
                <a:cs typeface="Arial"/>
              </a:rPr>
              <a:t>-</a:t>
            </a:r>
            <a:r>
              <a:rPr lang="en-US" sz="2800" b="0" i="0" u="none" strike="noStrike" err="1">
                <a:solidFill>
                  <a:srgbClr val="000000"/>
                </a:solidFill>
                <a:effectLst/>
                <a:latin typeface="Arial"/>
                <a:cs typeface="Arial"/>
              </a:rPr>
              <a:t>manuevers</a:t>
            </a:r>
            <a:r>
              <a:rPr lang="en-US" sz="2800" b="0" i="0" u="none" strike="noStrike">
                <a:solidFill>
                  <a:srgbClr val="000000"/>
                </a:solidFill>
                <a:effectLst/>
                <a:latin typeface="Arial"/>
                <a:cs typeface="Arial"/>
              </a:rPr>
              <a:t> .html</a:t>
            </a:r>
          </a:p>
          <a:p>
            <a:r>
              <a:rPr lang="en-US" sz="2800">
                <a:latin typeface="Arial"/>
                <a:cs typeface="Arial"/>
              </a:rPr>
              <a:t>[3] Storer, S., &amp; Skaggs, D. L. (2006). Developmental Dysplasia of the Hip. American Family Physician, 1310-1316.</a:t>
            </a:r>
          </a:p>
          <a:p>
            <a:pPr eaLnBrk="1" hangingPunct="1">
              <a:lnSpc>
                <a:spcPct val="150000"/>
              </a:lnSpc>
              <a:spcBef>
                <a:spcPct val="20000"/>
              </a:spcBef>
            </a:pPr>
            <a:r>
              <a:rPr lang="en-US" sz="3200" b="1">
                <a:latin typeface="Arial"/>
                <a:cs typeface="Arial"/>
              </a:rPr>
              <a:t>ACKNOWLEDGEMENTS</a:t>
            </a:r>
            <a:endParaRPr lang="en-US" sz="3200">
              <a:latin typeface="Arial"/>
              <a:cs typeface="Arial"/>
            </a:endParaRPr>
          </a:p>
          <a:p>
            <a:pPr eaLnBrk="1" hangingPunct="1">
              <a:spcBef>
                <a:spcPct val="20000"/>
              </a:spcBef>
            </a:pPr>
            <a:r>
              <a:rPr lang="en-US" sz="2800">
                <a:latin typeface="Arial"/>
                <a:cs typeface="Arial"/>
              </a:rPr>
              <a:t>Dr. Victor Huayamave, </a:t>
            </a:r>
            <a:r>
              <a:rPr lang="en-US" sz="2800" i="1">
                <a:latin typeface="Arial"/>
                <a:cs typeface="Arial"/>
              </a:rPr>
              <a:t>Assistant Professor, Department of Mechanical Engineering</a:t>
            </a:r>
          </a:p>
          <a:p>
            <a:pPr eaLnBrk="1" hangingPunct="1">
              <a:spcBef>
                <a:spcPct val="20000"/>
              </a:spcBef>
            </a:pPr>
            <a:r>
              <a:rPr lang="en-US" sz="2800">
                <a:latin typeface="Arial"/>
                <a:cs typeface="Arial"/>
              </a:rPr>
              <a:t>Dr. Charles Price, MD, FAAP, </a:t>
            </a:r>
            <a:r>
              <a:rPr lang="en-US" sz="2800" i="1">
                <a:latin typeface="Arial"/>
                <a:cs typeface="Arial"/>
              </a:rPr>
              <a:t>Director of International Hip Dysplasia Institute</a:t>
            </a:r>
            <a:endParaRPr lang="en-US" sz="2800" i="1">
              <a:cs typeface="Arial" charset="0"/>
            </a:endParaRPr>
          </a:p>
          <a:p>
            <a:pPr eaLnBrk="1" hangingPunct="1">
              <a:spcBef>
                <a:spcPct val="20000"/>
              </a:spcBef>
              <a:buFont typeface="Arial" charset="0"/>
              <a:buNone/>
            </a:pPr>
            <a:r>
              <a:rPr lang="en-US" sz="2800">
                <a:latin typeface="Arial"/>
                <a:cs typeface="Arial"/>
              </a:rPr>
              <a:t>Sheridan Perry, </a:t>
            </a:r>
            <a:r>
              <a:rPr lang="en-US" sz="2800" i="1">
                <a:latin typeface="Arial"/>
                <a:cs typeface="Arial"/>
              </a:rPr>
              <a:t>B.S. Mechanical Engineering ‘22</a:t>
            </a:r>
            <a:endParaRPr lang="en-US" sz="2800">
              <a:latin typeface="Arial"/>
              <a:cs typeface="Arial"/>
            </a:endParaRPr>
          </a:p>
        </p:txBody>
      </p:sp>
      <p:pic>
        <p:nvPicPr>
          <p:cNvPr id="8" name="Picture 6">
            <a:extLst>
              <a:ext uri="{FF2B5EF4-FFF2-40B4-BE49-F238E27FC236}">
                <a16:creationId xmlns:a16="http://schemas.microsoft.com/office/drawing/2014/main" id="{8DD144BD-E27B-297A-5532-8C62809BED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342" b="93485" l="9834" r="89751">
                        <a14:foregroundMark x1="24654" y1="93588" x2="29086" y2="84281"/>
                        <a14:foregroundMark x1="29086" y1="84281" x2="24654" y2="49638"/>
                        <a14:foregroundMark x1="24654" y1="49638" x2="28393" y2="37022"/>
                        <a14:foregroundMark x1="17867" y1="12927" x2="25485" y2="8997"/>
                        <a14:foregroundMark x1="25485" y1="8997" x2="35319" y2="7342"/>
                        <a14:foregroundMark x1="35319" y1="7342" x2="63158" y2="7342"/>
                        <a14:foregroundMark x1="63158" y1="7342" x2="75623" y2="12927"/>
                      </a14:backgroundRemoval>
                    </a14:imgEffect>
                  </a14:imgLayer>
                </a14:imgProps>
              </a:ext>
              <a:ext uri="{28A0092B-C50C-407E-A947-70E740481C1C}">
                <a14:useLocalDpi xmlns:a14="http://schemas.microsoft.com/office/drawing/2010/main" val="0"/>
              </a:ext>
            </a:extLst>
          </a:blip>
          <a:srcRect/>
          <a:stretch>
            <a:fillRect/>
          </a:stretch>
        </p:blipFill>
        <p:spPr bwMode="auto">
          <a:xfrm>
            <a:off x="8244122" y="17865565"/>
            <a:ext cx="5239078" cy="700090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C342AE0-AA17-178A-FC79-64D3BB25F4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9411" y="17855026"/>
            <a:ext cx="5713590" cy="7008348"/>
          </a:xfrm>
          <a:prstGeom prst="rect">
            <a:avLst/>
          </a:prstGeom>
          <a:noFill/>
          <a:extLst>
            <a:ext uri="{909E8E84-426E-40DD-AFC4-6F175D3DCCD1}">
              <a14:hiddenFill xmlns:a14="http://schemas.microsoft.com/office/drawing/2010/main">
                <a:solidFill>
                  <a:srgbClr val="FFFFFF"/>
                </a:solidFill>
              </a14:hiddenFill>
            </a:ext>
          </a:extLst>
        </p:spPr>
      </p:pic>
      <p:sp>
        <p:nvSpPr>
          <p:cNvPr id="2050" name="Title 3"/>
          <p:cNvSpPr>
            <a:spLocks noGrp="1"/>
          </p:cNvSpPr>
          <p:nvPr>
            <p:ph type="title"/>
          </p:nvPr>
        </p:nvSpPr>
        <p:spPr>
          <a:xfrm>
            <a:off x="2193925" y="2514600"/>
            <a:ext cx="39503350" cy="1981200"/>
          </a:xfrm>
        </p:spPr>
        <p:txBody>
          <a:bodyPr/>
          <a:lstStyle/>
          <a:p>
            <a:pPr>
              <a:defRPr/>
            </a:pPr>
            <a:r>
              <a:rPr lang="en-US" sz="8800" cap="small">
                <a:ea typeface="+mj-lt"/>
                <a:cs typeface="+mj-lt"/>
              </a:rPr>
              <a:t>Developmental Dysplasia of the Hip JOEE Medical Trainer</a:t>
            </a:r>
            <a:endParaRPr lang="en-US"/>
          </a:p>
        </p:txBody>
      </p:sp>
      <p:sp>
        <p:nvSpPr>
          <p:cNvPr id="2051" name="Content Placeholder 6"/>
          <p:cNvSpPr>
            <a:spLocks noGrp="1" noRot="1" noMove="1" noResize="1" noEditPoints="1" noAdjustHandles="1" noChangeArrowheads="1" noChangeShapeType="1"/>
          </p:cNvSpPr>
          <p:nvPr>
            <p:ph idx="1"/>
          </p:nvPr>
        </p:nvSpPr>
        <p:spPr>
          <a:xfrm>
            <a:off x="457200" y="4773613"/>
            <a:ext cx="14630400" cy="26163587"/>
          </a:xfrm>
          <a:ln>
            <a:solidFill>
              <a:schemeClr val="tx1"/>
            </a:solidFill>
            <a:miter lim="800000"/>
            <a:headEnd/>
            <a:tailEnd/>
          </a:ln>
        </p:spPr>
        <p:txBody>
          <a:bodyPr>
            <a:noAutofit/>
          </a:bodyPr>
          <a:lstStyle/>
          <a:p>
            <a:pPr marL="0" indent="0" eaLnBrk="1" hangingPunct="1">
              <a:spcBef>
                <a:spcPts val="1400"/>
              </a:spcBef>
              <a:spcAft>
                <a:spcPts val="0"/>
              </a:spcAft>
              <a:buNone/>
              <a:tabLst>
                <a:tab pos="1731963" algn="l"/>
              </a:tabLst>
            </a:pPr>
            <a:r>
              <a:rPr lang="en-US" sz="3200" b="1">
                <a:latin typeface="Arial"/>
                <a:cs typeface="Arial"/>
              </a:rPr>
              <a:t>BACKGROUND</a:t>
            </a:r>
          </a:p>
          <a:p>
            <a:pPr marL="0" indent="0" algn="just">
              <a:spcBef>
                <a:spcPts val="1400"/>
              </a:spcBef>
              <a:spcAft>
                <a:spcPts val="0"/>
              </a:spcAft>
              <a:buNone/>
              <a:tabLst>
                <a:tab pos="1731963" algn="l"/>
              </a:tabLst>
            </a:pPr>
            <a:r>
              <a:rPr lang="en-US" sz="2800">
                <a:latin typeface="Arial"/>
                <a:ea typeface="+mn-lt"/>
                <a:cs typeface="+mn-lt"/>
              </a:rPr>
              <a:t>Developmental dysplasia of the hip (DDH) is a common condition affecting 1 in every 1000 children [3]. The cause of DDH is unknown however, the leading identifiers are being female, family genetics, the infant presenting breech, being the first born, or restricted in the womb. The most common case seen is when the acetabulum is formed incorrectly resulting in a shallow socket, allowing for dislocation of the infant’s hip. </a:t>
            </a:r>
            <a:endParaRPr lang="en-US" sz="2800">
              <a:latin typeface="Arial"/>
              <a:cs typeface="Calibri"/>
            </a:endParaRPr>
          </a:p>
          <a:p>
            <a:pPr marL="0" indent="0" algn="just">
              <a:spcBef>
                <a:spcPts val="1400"/>
              </a:spcBef>
              <a:spcAft>
                <a:spcPts val="0"/>
              </a:spcAft>
              <a:buNone/>
              <a:tabLst>
                <a:tab pos="1731963" algn="l"/>
              </a:tabLst>
            </a:pPr>
            <a:endParaRPr lang="en-US" sz="2800">
              <a:latin typeface="Arial"/>
              <a:ea typeface="+mn-lt"/>
              <a:cs typeface="+mn-lt"/>
            </a:endParaRPr>
          </a:p>
          <a:p>
            <a:pPr marL="0" indent="0" algn="just">
              <a:spcBef>
                <a:spcPts val="1400"/>
              </a:spcBef>
              <a:spcAft>
                <a:spcPts val="0"/>
              </a:spcAft>
              <a:buNone/>
              <a:tabLst>
                <a:tab pos="1731963" algn="l"/>
              </a:tabLst>
            </a:pPr>
            <a:endParaRPr lang="en-US" sz="2800">
              <a:latin typeface="Arial"/>
              <a:ea typeface="+mn-lt"/>
              <a:cs typeface="+mn-lt"/>
            </a:endParaRPr>
          </a:p>
          <a:p>
            <a:pPr marL="0" indent="0" algn="just">
              <a:spcBef>
                <a:spcPts val="1400"/>
              </a:spcBef>
              <a:spcAft>
                <a:spcPts val="0"/>
              </a:spcAft>
              <a:buNone/>
              <a:tabLst>
                <a:tab pos="1731963" algn="l"/>
              </a:tabLst>
            </a:pPr>
            <a:endParaRPr lang="en-US" sz="2800">
              <a:latin typeface="Arial"/>
              <a:ea typeface="+mn-lt"/>
              <a:cs typeface="+mn-lt"/>
            </a:endParaRPr>
          </a:p>
          <a:p>
            <a:pPr marL="0" indent="0" algn="just">
              <a:spcBef>
                <a:spcPts val="1400"/>
              </a:spcBef>
              <a:spcAft>
                <a:spcPts val="0"/>
              </a:spcAft>
              <a:buNone/>
              <a:tabLst>
                <a:tab pos="1731963" algn="l"/>
              </a:tabLst>
            </a:pPr>
            <a:endParaRPr lang="en-US" sz="2800">
              <a:latin typeface="Arial"/>
              <a:ea typeface="+mn-lt"/>
              <a:cs typeface="+mn-lt"/>
            </a:endParaRPr>
          </a:p>
          <a:p>
            <a:pPr marL="0" indent="0" algn="just">
              <a:spcBef>
                <a:spcPts val="1400"/>
              </a:spcBef>
              <a:spcAft>
                <a:spcPts val="0"/>
              </a:spcAft>
              <a:buNone/>
              <a:tabLst>
                <a:tab pos="1731963" algn="l"/>
              </a:tabLst>
            </a:pPr>
            <a:endParaRPr lang="en-US" sz="2800">
              <a:latin typeface="Arial"/>
              <a:ea typeface="+mn-lt"/>
              <a:cs typeface="+mn-lt"/>
            </a:endParaRPr>
          </a:p>
          <a:p>
            <a:pPr marL="0" indent="0" algn="just">
              <a:spcBef>
                <a:spcPts val="1400"/>
              </a:spcBef>
              <a:spcAft>
                <a:spcPts val="0"/>
              </a:spcAft>
              <a:buNone/>
              <a:tabLst>
                <a:tab pos="1731963" algn="l"/>
              </a:tabLst>
            </a:pPr>
            <a:endParaRPr lang="en-US" sz="2800">
              <a:latin typeface="Arial"/>
              <a:ea typeface="+mn-lt"/>
              <a:cs typeface="+mn-lt"/>
            </a:endParaRPr>
          </a:p>
          <a:p>
            <a:pPr marL="0" indent="0" algn="ctr">
              <a:spcBef>
                <a:spcPts val="1400"/>
              </a:spcBef>
              <a:spcAft>
                <a:spcPts val="0"/>
              </a:spcAft>
              <a:buNone/>
              <a:tabLst>
                <a:tab pos="1731963" algn="l"/>
              </a:tabLst>
            </a:pPr>
            <a:r>
              <a:rPr lang="en-US" sz="2800">
                <a:latin typeface="Arial"/>
                <a:ea typeface="+mn-lt"/>
                <a:cs typeface="+mn-lt"/>
              </a:rPr>
              <a:t>Figure 1: Barlow and Ortolani Test [2]</a:t>
            </a:r>
            <a:endParaRPr lang="en-US" sz="2800">
              <a:latin typeface="Arial"/>
              <a:cs typeface="Calibri"/>
            </a:endParaRPr>
          </a:p>
          <a:p>
            <a:pPr marL="0" indent="0" algn="just">
              <a:spcBef>
                <a:spcPts val="1400"/>
              </a:spcBef>
              <a:spcAft>
                <a:spcPts val="0"/>
              </a:spcAft>
              <a:buNone/>
              <a:tabLst>
                <a:tab pos="1731963" algn="l"/>
              </a:tabLst>
            </a:pPr>
            <a:r>
              <a:rPr lang="en-US" sz="2800">
                <a:latin typeface="Arial"/>
                <a:ea typeface="+mn-lt"/>
                <a:cs typeface="+mn-lt"/>
              </a:rPr>
              <a:t>To detect DDH, a physical examination is performed on newborns at the hospital and at each doctor's appointment until three months of age. The Ortolani and Barlow maneuvers, as seen above in Figure 1, are two dynamic tests performed on the infant to study the movement of the femoral head in the acetabulum. A healthy hip will experience full range of motion with no dislocation. </a:t>
            </a:r>
            <a:endParaRPr lang="en-US" sz="2800">
              <a:latin typeface="Arial"/>
              <a:cs typeface="Arial"/>
            </a:endParaRPr>
          </a:p>
          <a:p>
            <a:pPr marL="721995" indent="-721995" algn="just" eaLnBrk="1" hangingPunct="1">
              <a:lnSpc>
                <a:spcPct val="150000"/>
              </a:lnSpc>
              <a:buNone/>
              <a:tabLst>
                <a:tab pos="1731963" algn="l"/>
              </a:tabLst>
            </a:pPr>
            <a:r>
              <a:rPr lang="en-US" sz="3200" b="1">
                <a:latin typeface="Arial"/>
                <a:cs typeface="Arial"/>
              </a:rPr>
              <a:t>METHODOLOGY</a:t>
            </a:r>
          </a:p>
          <a:p>
            <a:pPr marL="0" indent="0" algn="just">
              <a:buNone/>
              <a:tabLst>
                <a:tab pos="1731963" algn="l"/>
              </a:tabLst>
            </a:pPr>
            <a:r>
              <a:rPr lang="en-US" sz="2800">
                <a:latin typeface="Arial"/>
                <a:cs typeface="Arial"/>
              </a:rPr>
              <a:t>The proposed design uses Clear Flex 30, a water-clear urethane rubber, to surround the bones while providing optimal transparency. The acetabulum and both femurs have been printed in Ultimaker 95A TPU at 100% infill. Two molds were created to complete one prototype. The first was of the existing Hippy Baby and the second was an internal mold placed inside the first mold while the Clear Flex 30 cured. The internal mold was 3D printed out of PLA. </a:t>
            </a:r>
          </a:p>
          <a:p>
            <a:pPr marL="0" indent="0" algn="just">
              <a:buNone/>
              <a:tabLst>
                <a:tab pos="1731963" algn="l"/>
              </a:tabLst>
            </a:pPr>
            <a:endParaRPr lang="en-US" sz="3200">
              <a:cs typeface="Calibri"/>
            </a:endParaRPr>
          </a:p>
          <a:p>
            <a:pPr algn="just">
              <a:buNone/>
              <a:tabLst>
                <a:tab pos="1731963" algn="l"/>
              </a:tabLst>
            </a:pPr>
            <a:endParaRPr lang="en-US" sz="2800">
              <a:latin typeface="Arial" panose="020B0604020202020204" pitchFamily="34" charset="0"/>
              <a:cs typeface="Arial" panose="020B0604020202020204" pitchFamily="34" charset="0"/>
            </a:endParaRPr>
          </a:p>
          <a:p>
            <a:pPr algn="just">
              <a:buNone/>
              <a:tabLst>
                <a:tab pos="1731963" algn="l"/>
              </a:tabLst>
            </a:pPr>
            <a:endParaRPr lang="en-US" sz="2800">
              <a:latin typeface="Arial" panose="020B0604020202020204" pitchFamily="34" charset="0"/>
              <a:cs typeface="Arial" panose="020B0604020202020204" pitchFamily="34" charset="0"/>
            </a:endParaRPr>
          </a:p>
          <a:p>
            <a:pPr algn="just">
              <a:buNone/>
              <a:tabLst>
                <a:tab pos="1731963" algn="l"/>
              </a:tabLst>
            </a:pPr>
            <a:endParaRPr lang="en-US" sz="2800">
              <a:latin typeface="Arial" panose="020B0604020202020204" pitchFamily="34" charset="0"/>
              <a:cs typeface="Arial" panose="020B0604020202020204" pitchFamily="34" charset="0"/>
            </a:endParaRPr>
          </a:p>
          <a:p>
            <a:pPr algn="just">
              <a:buNone/>
              <a:tabLst>
                <a:tab pos="1731963" algn="l"/>
              </a:tabLst>
            </a:pPr>
            <a:endParaRPr lang="en-US" sz="2800">
              <a:latin typeface="Arial" panose="020B0604020202020204" pitchFamily="34" charset="0"/>
              <a:cs typeface="Arial" panose="020B0604020202020204" pitchFamily="34" charset="0"/>
            </a:endParaRPr>
          </a:p>
          <a:p>
            <a:pPr algn="just">
              <a:buNone/>
              <a:tabLst>
                <a:tab pos="1731963" algn="l"/>
              </a:tabLst>
            </a:pPr>
            <a:endParaRPr lang="en-US" sz="2800">
              <a:latin typeface="Arial" panose="020B0604020202020204" pitchFamily="34" charset="0"/>
              <a:cs typeface="Arial" panose="020B0604020202020204" pitchFamily="34" charset="0"/>
            </a:endParaRPr>
          </a:p>
          <a:p>
            <a:pPr algn="just">
              <a:buNone/>
              <a:tabLst>
                <a:tab pos="1731963" algn="l"/>
              </a:tabLst>
            </a:pPr>
            <a:endParaRPr lang="en-US" sz="2800">
              <a:latin typeface="Arial" panose="020B0604020202020204" pitchFamily="34" charset="0"/>
              <a:cs typeface="Arial" panose="020B0604020202020204" pitchFamily="34" charset="0"/>
            </a:endParaRPr>
          </a:p>
          <a:p>
            <a:pPr algn="just">
              <a:buNone/>
              <a:tabLst>
                <a:tab pos="1731963" algn="l"/>
              </a:tabLst>
            </a:pPr>
            <a:endParaRPr lang="en-US" sz="2800">
              <a:latin typeface="Arial" panose="020B0604020202020204" pitchFamily="34" charset="0"/>
              <a:cs typeface="Arial" panose="020B0604020202020204" pitchFamily="34" charset="0"/>
            </a:endParaRPr>
          </a:p>
          <a:p>
            <a:pPr algn="just">
              <a:buNone/>
              <a:tabLst>
                <a:tab pos="1731963" algn="l"/>
              </a:tabLst>
            </a:pPr>
            <a:endParaRPr lang="en-US" sz="2800">
              <a:latin typeface="Arial" panose="020B0604020202020204" pitchFamily="34" charset="0"/>
              <a:cs typeface="Arial" panose="020B0604020202020204" pitchFamily="34" charset="0"/>
            </a:endParaRPr>
          </a:p>
          <a:p>
            <a:pPr algn="just">
              <a:buNone/>
              <a:tabLst>
                <a:tab pos="1731963" algn="l"/>
              </a:tabLst>
            </a:pPr>
            <a:endParaRPr lang="en-US" sz="2800">
              <a:latin typeface="Arial" panose="020B0604020202020204" pitchFamily="34" charset="0"/>
              <a:cs typeface="Arial" panose="020B0604020202020204" pitchFamily="34" charset="0"/>
            </a:endParaRPr>
          </a:p>
          <a:p>
            <a:pPr algn="just">
              <a:buNone/>
              <a:tabLst>
                <a:tab pos="1731963" algn="l"/>
              </a:tabLst>
            </a:pPr>
            <a:endParaRPr lang="en-US" sz="2800">
              <a:latin typeface="Arial" panose="020B0604020202020204" pitchFamily="34" charset="0"/>
              <a:cs typeface="Arial" panose="020B0604020202020204" pitchFamily="34" charset="0"/>
            </a:endParaRPr>
          </a:p>
          <a:p>
            <a:pPr algn="just">
              <a:buNone/>
              <a:tabLst>
                <a:tab pos="1731963" algn="l"/>
              </a:tabLst>
            </a:pPr>
            <a:endParaRPr lang="en-US" sz="2800">
              <a:latin typeface="Arial" panose="020B0604020202020204" pitchFamily="34" charset="0"/>
              <a:cs typeface="Arial" panose="020B0604020202020204" pitchFamily="34" charset="0"/>
            </a:endParaRPr>
          </a:p>
          <a:p>
            <a:pPr algn="just">
              <a:buNone/>
              <a:tabLst>
                <a:tab pos="1731963" algn="l"/>
              </a:tabLst>
            </a:pPr>
            <a:endParaRPr lang="en-US" sz="2800">
              <a:latin typeface="Arial" panose="020B0604020202020204" pitchFamily="34" charset="0"/>
              <a:cs typeface="Arial" panose="020B0604020202020204" pitchFamily="34" charset="0"/>
            </a:endParaRPr>
          </a:p>
          <a:p>
            <a:pPr algn="just">
              <a:buNone/>
              <a:tabLst>
                <a:tab pos="1731963" algn="l"/>
              </a:tabLst>
            </a:pPr>
            <a:endParaRPr lang="en-US" sz="2800">
              <a:latin typeface="Arial" panose="020B0604020202020204" pitchFamily="34" charset="0"/>
              <a:cs typeface="Arial" panose="020B0604020202020204" pitchFamily="34" charset="0"/>
            </a:endParaRPr>
          </a:p>
          <a:p>
            <a:pPr algn="ctr">
              <a:buNone/>
              <a:tabLst>
                <a:tab pos="1731963" algn="l"/>
              </a:tabLst>
            </a:pPr>
            <a:r>
              <a:rPr lang="en-US" sz="2800" i="1">
                <a:latin typeface="Arial"/>
                <a:cs typeface="Arial"/>
              </a:rPr>
              <a:t>Figure 2: JOEE Medical Trainer Final Model</a:t>
            </a:r>
            <a:endParaRPr lang="en-US" sz="9600" i="1">
              <a:cs typeface="Calibri"/>
            </a:endParaRPr>
          </a:p>
          <a:p>
            <a:pPr marL="0" indent="0" algn="just">
              <a:buNone/>
              <a:tabLst>
                <a:tab pos="1731963" algn="l"/>
              </a:tabLst>
            </a:pPr>
            <a:r>
              <a:rPr lang="en-US" sz="2800">
                <a:latin typeface="Arial"/>
                <a:cs typeface="Arial"/>
              </a:rPr>
              <a:t>In Figure 2, the grey section of the model represents the area made from Clear Flex 30, the yellow section is hollow, and the pink section are the bones. The internal and external molds were made by mixing equal parts water and alginate in a large container. A small amount was used to fill the 3D printed internal mold. The remaining amount was used for the external mold of the Hippy Baby. Each mold was allowed to cure for eight minutes before the Hippy Baby was carefully removed from the container, and the 3D printed pieces removed from around the internal mold. The Clear Flex 30 was then mixed and poured about halfway into the larger external mold. The smaller internal mold was then positioned into the rubber-filled external mold and the remaining Clear Flex 30 was poured on top. The rubber was allowed to cure for 48 hours before the molds were removed.</a:t>
            </a:r>
            <a:endParaRPr lang="en-US" sz="2800">
              <a:latin typeface="Arial" panose="020B0604020202020204" pitchFamily="34" charset="0"/>
              <a:cs typeface="Arial" panose="020B0604020202020204" pitchFamily="34" charset="0"/>
            </a:endParaRPr>
          </a:p>
        </p:txBody>
      </p:sp>
      <p:sp>
        <p:nvSpPr>
          <p:cNvPr id="2054" name="TextBox 8"/>
          <p:cNvSpPr txBox="1">
            <a:spLocks noGrp="1" noRot="1" noMove="1" noResize="1" noEditPoints="1" noAdjustHandles="1" noChangeArrowheads="1" noChangeShapeType="1"/>
          </p:cNvSpPr>
          <p:nvPr/>
        </p:nvSpPr>
        <p:spPr bwMode="auto">
          <a:xfrm>
            <a:off x="15544799" y="9243541"/>
            <a:ext cx="12801600" cy="8494633"/>
          </a:xfrm>
          <a:prstGeom prst="rect">
            <a:avLst/>
          </a:prstGeom>
          <a:noFill/>
          <a:ln w="9525">
            <a:solidFill>
              <a:schemeClr val="tx1"/>
            </a:solidFill>
            <a:miter lim="800000"/>
            <a:headEnd/>
            <a:tailEnd/>
          </a:ln>
        </p:spPr>
        <p:txBody>
          <a:bodyPr lIns="91440" tIns="45720" rIns="91440" bIns="45720" anchor="t">
            <a:spAutoFit/>
          </a:bodyPr>
          <a:lstStyle>
            <a:lvl1pPr eaLnBrk="0" hangingPunct="0">
              <a:defRPr sz="8600">
                <a:solidFill>
                  <a:schemeClr val="tx1"/>
                </a:solidFill>
                <a:latin typeface="Arial" charset="0"/>
              </a:defRPr>
            </a:lvl1pPr>
            <a:lvl2pPr marL="742950" indent="-285750" eaLnBrk="0" hangingPunct="0">
              <a:defRPr sz="8600">
                <a:solidFill>
                  <a:schemeClr val="tx1"/>
                </a:solidFill>
                <a:latin typeface="Arial" charset="0"/>
              </a:defRPr>
            </a:lvl2pPr>
            <a:lvl3pPr marL="1143000" indent="-228600" eaLnBrk="0" hangingPunct="0">
              <a:defRPr sz="8600">
                <a:solidFill>
                  <a:schemeClr val="tx1"/>
                </a:solidFill>
                <a:latin typeface="Arial" charset="0"/>
              </a:defRPr>
            </a:lvl3pPr>
            <a:lvl4pPr marL="1600200" indent="-228600" eaLnBrk="0" hangingPunct="0">
              <a:defRPr sz="8600">
                <a:solidFill>
                  <a:schemeClr val="tx1"/>
                </a:solidFill>
                <a:latin typeface="Arial" charset="0"/>
              </a:defRPr>
            </a:lvl4pPr>
            <a:lvl5pPr marL="2057400" indent="-228600" eaLnBrk="0" hangingPunct="0">
              <a:defRPr sz="8600">
                <a:solidFill>
                  <a:schemeClr val="tx1"/>
                </a:solidFill>
                <a:latin typeface="Arial" charset="0"/>
              </a:defRPr>
            </a:lvl5pPr>
            <a:lvl6pPr marL="2514600" indent="-228600" defTabSz="4387850" eaLnBrk="0" fontAlgn="base" hangingPunct="0">
              <a:spcBef>
                <a:spcPct val="0"/>
              </a:spcBef>
              <a:spcAft>
                <a:spcPct val="0"/>
              </a:spcAft>
              <a:defRPr sz="8600">
                <a:solidFill>
                  <a:schemeClr val="tx1"/>
                </a:solidFill>
                <a:latin typeface="Arial" charset="0"/>
              </a:defRPr>
            </a:lvl6pPr>
            <a:lvl7pPr marL="2971800" indent="-228600" defTabSz="4387850" eaLnBrk="0" fontAlgn="base" hangingPunct="0">
              <a:spcBef>
                <a:spcPct val="0"/>
              </a:spcBef>
              <a:spcAft>
                <a:spcPct val="0"/>
              </a:spcAft>
              <a:defRPr sz="8600">
                <a:solidFill>
                  <a:schemeClr val="tx1"/>
                </a:solidFill>
                <a:latin typeface="Arial" charset="0"/>
              </a:defRPr>
            </a:lvl7pPr>
            <a:lvl8pPr marL="3429000" indent="-228600" defTabSz="4387850" eaLnBrk="0" fontAlgn="base" hangingPunct="0">
              <a:spcBef>
                <a:spcPct val="0"/>
              </a:spcBef>
              <a:spcAft>
                <a:spcPct val="0"/>
              </a:spcAft>
              <a:defRPr sz="8600">
                <a:solidFill>
                  <a:schemeClr val="tx1"/>
                </a:solidFill>
                <a:latin typeface="Arial" charset="0"/>
              </a:defRPr>
            </a:lvl8pPr>
            <a:lvl9pPr marL="3886200" indent="-228600" defTabSz="4387850" eaLnBrk="0" fontAlgn="base" hangingPunct="0">
              <a:spcBef>
                <a:spcPct val="0"/>
              </a:spcBef>
              <a:spcAft>
                <a:spcPct val="0"/>
              </a:spcAft>
              <a:defRPr sz="8600">
                <a:solidFill>
                  <a:schemeClr val="tx1"/>
                </a:solidFill>
                <a:latin typeface="Arial" charset="0"/>
              </a:defRPr>
            </a:lvl9pPr>
          </a:lstStyle>
          <a:p>
            <a:pPr eaLnBrk="1" hangingPunct="1">
              <a:lnSpc>
                <a:spcPct val="150000"/>
              </a:lnSpc>
            </a:pPr>
            <a:r>
              <a:rPr lang="en-US" sz="2800" b="1">
                <a:latin typeface="Arial"/>
                <a:cs typeface="Arial"/>
              </a:rPr>
              <a:t>ABSTRACT</a:t>
            </a:r>
          </a:p>
          <a:p>
            <a:pPr algn="just" eaLnBrk="1" hangingPunct="1"/>
            <a:r>
              <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rPr>
              <a:t>Developmental Dysplasia of the Hip (DDH) is a condition that causes an infant’s hip to be easily dislocated</a:t>
            </a:r>
            <a:r>
              <a:rPr lang="en-US" altLang="en-US" sz="2800">
                <a:latin typeface="Arial" panose="020B0604020202020204" pitchFamily="34" charset="0"/>
                <a:cs typeface="Arial" panose="020B0604020202020204" pitchFamily="34" charset="0"/>
              </a:rPr>
              <a:t> </a:t>
            </a:r>
            <a:r>
              <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rPr>
              <a:t>from the acetabulum. An improperly formed acetabulum is the most common cause of DDH and can cause</a:t>
            </a:r>
            <a:br>
              <a:rPr kumimoji="0" lang="en-US" altLang="en-US" sz="2800" b="0" i="0" u="none" strike="noStrike" cap="none" normalizeH="0" baseline="0">
                <a:ln>
                  <a:noFill/>
                </a:ln>
                <a:solidFill>
                  <a:schemeClr val="tx1"/>
                </a:solidFill>
                <a:effectLst/>
              </a:rPr>
            </a:br>
            <a:r>
              <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rPr>
              <a:t>the femoral head to displace from the socket with ease. The Barlow and Ortolani maneuvers are used to</a:t>
            </a:r>
            <a:r>
              <a:rPr lang="en-US" altLang="en-US" sz="2800">
                <a:latin typeface="Arial" panose="020B0604020202020204" pitchFamily="34" charset="0"/>
                <a:cs typeface="Arial" panose="020B0604020202020204" pitchFamily="34" charset="0"/>
              </a:rPr>
              <a:t> </a:t>
            </a:r>
            <a:r>
              <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rPr>
              <a:t>detect DDH by dislocating and relocating the femoral head relative to the acetabulum. Improper training</a:t>
            </a:r>
            <a:r>
              <a:rPr lang="en-US" altLang="en-US" sz="2800">
                <a:latin typeface="Arial" panose="020B0604020202020204" pitchFamily="34" charset="0"/>
                <a:cs typeface="Arial" panose="020B0604020202020204" pitchFamily="34" charset="0"/>
              </a:rPr>
              <a:t> </a:t>
            </a:r>
            <a:r>
              <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rPr>
              <a:t>when performing these two procedures can decrease the chances of detecting DDH, resulting in long-term</a:t>
            </a:r>
            <a:r>
              <a:rPr lang="en-US" altLang="en-US" sz="2800">
                <a:latin typeface="Arial" panose="020B0604020202020204" pitchFamily="34" charset="0"/>
                <a:cs typeface="Arial" panose="020B0604020202020204" pitchFamily="34" charset="0"/>
              </a:rPr>
              <a:t> </a:t>
            </a:r>
            <a:r>
              <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rPr>
              <a:t>harm to the individual. The current medical trainer, Laerdal Medical’s Hippy Baby, is commonly used to</a:t>
            </a:r>
            <a:r>
              <a:rPr lang="en-US" altLang="en-US" sz="2800">
                <a:latin typeface="Arial" panose="020B0604020202020204" pitchFamily="34" charset="0"/>
                <a:cs typeface="Arial" panose="020B0604020202020204" pitchFamily="34" charset="0"/>
              </a:rPr>
              <a:t> </a:t>
            </a:r>
            <a:r>
              <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rPr>
              <a:t>teach the Barlow and Ortolani maneuvers to physicians. The Hippy Baby is not favored because it is stiff</a:t>
            </a:r>
            <a:r>
              <a:rPr lang="en-US" altLang="en-US" sz="2800">
                <a:latin typeface="Arial" panose="020B0604020202020204" pitchFamily="34" charset="0"/>
                <a:cs typeface="Arial" panose="020B0604020202020204" pitchFamily="34" charset="0"/>
              </a:rPr>
              <a:t> </a:t>
            </a:r>
            <a:r>
              <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rPr>
              <a:t>and opaque. The new medical trainer has been given the name JOEE, an acronym that incorporates the first</a:t>
            </a:r>
            <a:r>
              <a:rPr lang="en-US" altLang="en-US" sz="2800">
                <a:latin typeface="Arial" panose="020B0604020202020204" pitchFamily="34" charset="0"/>
                <a:cs typeface="Arial" panose="020B0604020202020204" pitchFamily="34" charset="0"/>
              </a:rPr>
              <a:t> </a:t>
            </a:r>
            <a:r>
              <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rPr>
              <a:t>letter of each team member’s name. To improve the Hippy Baby, the JOEE medical trainer will be made</a:t>
            </a:r>
            <a:r>
              <a:rPr lang="en-US" altLang="en-US" sz="2800">
                <a:latin typeface="Arial" panose="020B0604020202020204" pitchFamily="34" charset="0"/>
                <a:cs typeface="Arial" panose="020B0604020202020204" pitchFamily="34" charset="0"/>
              </a:rPr>
              <a:t> </a:t>
            </a:r>
            <a:r>
              <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rPr>
              <a:t>from a transparent urethane rubber to allow the students to observe the dislocation and reduction. In</a:t>
            </a:r>
            <a:r>
              <a:rPr lang="en-US" altLang="en-US" sz="2800">
                <a:latin typeface="Arial" panose="020B0604020202020204" pitchFamily="34" charset="0"/>
                <a:cs typeface="Arial" panose="020B0604020202020204" pitchFamily="34" charset="0"/>
              </a:rPr>
              <a:t> </a:t>
            </a:r>
            <a:r>
              <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rPr>
              <a:t>addition, the bones will be 3D printed in 95A TPU. JOEE will be instrumented using load cells and a force</a:t>
            </a:r>
            <a:r>
              <a:rPr lang="en-US" altLang="en-US" sz="2800">
                <a:latin typeface="Arial" panose="020B0604020202020204" pitchFamily="34" charset="0"/>
                <a:cs typeface="Arial" panose="020B0604020202020204" pitchFamily="34" charset="0"/>
              </a:rPr>
              <a:t> </a:t>
            </a:r>
            <a:r>
              <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rPr>
              <a:t>plate to evaluate the forces applied during the Barlow Maneuver.</a:t>
            </a:r>
          </a:p>
          <a:p>
            <a:pPr algn="just"/>
            <a:endParaRPr lang="en-US" altLang="en-US" sz="2800">
              <a:cs typeface="Arial"/>
            </a:endParaRPr>
          </a:p>
        </p:txBody>
      </p:sp>
      <p:sp>
        <p:nvSpPr>
          <p:cNvPr id="2053" name="TextBox 13"/>
          <p:cNvSpPr txBox="1">
            <a:spLocks noChangeAspect="1"/>
          </p:cNvSpPr>
          <p:nvPr/>
        </p:nvSpPr>
        <p:spPr bwMode="auto">
          <a:xfrm>
            <a:off x="15544800" y="4776787"/>
            <a:ext cx="12801600" cy="4031873"/>
          </a:xfrm>
          <a:prstGeom prst="rect">
            <a:avLst/>
          </a:prstGeom>
          <a:solidFill>
            <a:srgbClr val="F7FFF7"/>
          </a:solidFill>
          <a:ln w="9525">
            <a:solidFill>
              <a:srgbClr val="F7FFF7">
                <a:alpha val="10196"/>
              </a:srgbClr>
            </a:solidFill>
            <a:miter lim="800000"/>
            <a:headEnd/>
            <a:tailEnd/>
          </a:ln>
        </p:spPr>
        <p:txBody>
          <a:bodyPr wrap="square" lIns="91440" tIns="45720" rIns="91440" bIns="45720" anchor="t">
            <a:spAutoFit/>
          </a:bodyPr>
          <a:lstStyle>
            <a:lvl1pPr eaLnBrk="0" hangingPunct="0">
              <a:defRPr sz="8600">
                <a:solidFill>
                  <a:schemeClr val="tx1"/>
                </a:solidFill>
                <a:latin typeface="Arial" charset="0"/>
              </a:defRPr>
            </a:lvl1pPr>
            <a:lvl2pPr marL="742950" indent="-285750" eaLnBrk="0" hangingPunct="0">
              <a:defRPr sz="8600">
                <a:solidFill>
                  <a:schemeClr val="tx1"/>
                </a:solidFill>
                <a:latin typeface="Arial" charset="0"/>
              </a:defRPr>
            </a:lvl2pPr>
            <a:lvl3pPr marL="1143000" indent="-228600" eaLnBrk="0" hangingPunct="0">
              <a:defRPr sz="8600">
                <a:solidFill>
                  <a:schemeClr val="tx1"/>
                </a:solidFill>
                <a:latin typeface="Arial" charset="0"/>
              </a:defRPr>
            </a:lvl3pPr>
            <a:lvl4pPr marL="1600200" indent="-228600" eaLnBrk="0" hangingPunct="0">
              <a:defRPr sz="8600">
                <a:solidFill>
                  <a:schemeClr val="tx1"/>
                </a:solidFill>
                <a:latin typeface="Arial" charset="0"/>
              </a:defRPr>
            </a:lvl4pPr>
            <a:lvl5pPr marL="2057400" indent="-228600" eaLnBrk="0" hangingPunct="0">
              <a:defRPr sz="8600">
                <a:solidFill>
                  <a:schemeClr val="tx1"/>
                </a:solidFill>
                <a:latin typeface="Arial" charset="0"/>
              </a:defRPr>
            </a:lvl5pPr>
            <a:lvl6pPr marL="2514600" indent="-228600" defTabSz="4387850" eaLnBrk="0" fontAlgn="base" hangingPunct="0">
              <a:spcBef>
                <a:spcPct val="0"/>
              </a:spcBef>
              <a:spcAft>
                <a:spcPct val="0"/>
              </a:spcAft>
              <a:defRPr sz="8600">
                <a:solidFill>
                  <a:schemeClr val="tx1"/>
                </a:solidFill>
                <a:latin typeface="Arial" charset="0"/>
              </a:defRPr>
            </a:lvl6pPr>
            <a:lvl7pPr marL="2971800" indent="-228600" defTabSz="4387850" eaLnBrk="0" fontAlgn="base" hangingPunct="0">
              <a:spcBef>
                <a:spcPct val="0"/>
              </a:spcBef>
              <a:spcAft>
                <a:spcPct val="0"/>
              </a:spcAft>
              <a:defRPr sz="8600">
                <a:solidFill>
                  <a:schemeClr val="tx1"/>
                </a:solidFill>
                <a:latin typeface="Arial" charset="0"/>
              </a:defRPr>
            </a:lvl7pPr>
            <a:lvl8pPr marL="3429000" indent="-228600" defTabSz="4387850" eaLnBrk="0" fontAlgn="base" hangingPunct="0">
              <a:spcBef>
                <a:spcPct val="0"/>
              </a:spcBef>
              <a:spcAft>
                <a:spcPct val="0"/>
              </a:spcAft>
              <a:defRPr sz="8600">
                <a:solidFill>
                  <a:schemeClr val="tx1"/>
                </a:solidFill>
                <a:latin typeface="Arial" charset="0"/>
              </a:defRPr>
            </a:lvl8pPr>
            <a:lvl9pPr marL="3886200" indent="-228600" defTabSz="4387850" eaLnBrk="0" fontAlgn="base" hangingPunct="0">
              <a:spcBef>
                <a:spcPct val="0"/>
              </a:spcBef>
              <a:spcAft>
                <a:spcPct val="0"/>
              </a:spcAft>
              <a:defRPr sz="8600">
                <a:solidFill>
                  <a:schemeClr val="tx1"/>
                </a:solidFill>
                <a:latin typeface="Arial" charset="0"/>
              </a:defRPr>
            </a:lvl9pPr>
          </a:lstStyle>
          <a:p>
            <a:pPr algn="ctr" eaLnBrk="1" hangingPunct="1"/>
            <a:endParaRPr lang="en-US" sz="2400" b="1">
              <a:cs typeface="Arial" charset="0"/>
            </a:endParaRPr>
          </a:p>
          <a:p>
            <a:pPr algn="ctr" eaLnBrk="1" hangingPunct="1"/>
            <a:r>
              <a:rPr lang="en-US" sz="4400" b="1">
                <a:latin typeface="Arial"/>
                <a:cs typeface="Arial"/>
              </a:rPr>
              <a:t>Emma Fontz, Olivia Burkowski,</a:t>
            </a:r>
          </a:p>
          <a:p>
            <a:pPr algn="ctr" eaLnBrk="1" hangingPunct="1"/>
            <a:r>
              <a:rPr lang="en-US" sz="4400" b="1">
                <a:latin typeface="Arial"/>
                <a:cs typeface="Arial"/>
              </a:rPr>
              <a:t>James Palmer, Emily Scott</a:t>
            </a:r>
          </a:p>
          <a:p>
            <a:pPr algn="ctr" eaLnBrk="1" hangingPunct="1"/>
            <a:r>
              <a:rPr lang="en-US" sz="4000" i="1">
                <a:latin typeface="Arial"/>
                <a:cs typeface="Arial"/>
              </a:rPr>
              <a:t>Department of Mechanical Engineering,</a:t>
            </a:r>
          </a:p>
          <a:p>
            <a:pPr algn="ctr" eaLnBrk="1" hangingPunct="1"/>
            <a:r>
              <a:rPr lang="en-US" sz="4000" i="1">
                <a:latin typeface="Arial"/>
                <a:cs typeface="Arial"/>
              </a:rPr>
              <a:t>Embry-Riddle Aeronautical University</a:t>
            </a:r>
          </a:p>
          <a:p>
            <a:pPr algn="ctr" eaLnBrk="1" hangingPunct="1"/>
            <a:r>
              <a:rPr lang="en-US" sz="4000">
                <a:latin typeface="Arial"/>
                <a:cs typeface="Arial"/>
              </a:rPr>
              <a:t>fontze@my.erau.edu</a:t>
            </a:r>
            <a:br>
              <a:rPr lang="en-US" sz="4000">
                <a:cs typeface="Arial" charset="0"/>
              </a:rPr>
            </a:br>
            <a:endParaRPr lang="en-US" sz="2400">
              <a:cs typeface="Arial" charset="0"/>
            </a:endParaRPr>
          </a:p>
        </p:txBody>
      </p:sp>
      <p:sp>
        <p:nvSpPr>
          <p:cNvPr id="2" name="Rounded Rectangle 14"/>
          <p:cNvSpPr>
            <a:spLocks noChangeArrowheads="1"/>
          </p:cNvSpPr>
          <p:nvPr/>
        </p:nvSpPr>
        <p:spPr bwMode="auto">
          <a:xfrm>
            <a:off x="457200" y="4343400"/>
            <a:ext cx="42976800" cy="152400"/>
          </a:xfrm>
          <a:prstGeom prst="roundRect">
            <a:avLst>
              <a:gd name="adj" fmla="val 16667"/>
            </a:avLst>
          </a:prstGeom>
          <a:solidFill>
            <a:srgbClr val="364F82"/>
          </a:solidFill>
          <a:ln w="25400" algn="ctr">
            <a:noFill/>
            <a:round/>
            <a:headEnd/>
            <a:tailEnd/>
          </a:ln>
        </p:spPr>
        <p:txBody>
          <a:bodyPr anchor="ctr"/>
          <a:lstStyle/>
          <a:p>
            <a:pPr algn="ctr"/>
            <a:endParaRPr lang="en-US">
              <a:solidFill>
                <a:srgbClr val="FFFFFF"/>
              </a:solidFill>
              <a:cs typeface="Arial" charset="0"/>
            </a:endParaRPr>
          </a:p>
        </p:txBody>
      </p:sp>
      <p:sp>
        <p:nvSpPr>
          <p:cNvPr id="17" name="Content Placeholder 6"/>
          <p:cNvSpPr txBox="1">
            <a:spLocks/>
          </p:cNvSpPr>
          <p:nvPr/>
        </p:nvSpPr>
        <p:spPr>
          <a:xfrm>
            <a:off x="15539483" y="18049549"/>
            <a:ext cx="12801600" cy="12892431"/>
          </a:xfrm>
          <a:prstGeom prst="rect">
            <a:avLst/>
          </a:prstGeom>
          <a:noFill/>
          <a:ln>
            <a:solidFill>
              <a:schemeClr val="tx1"/>
            </a:solidFill>
          </a:ln>
        </p:spPr>
        <p:txBody>
          <a:bodyPr lIns="438912" tIns="219456" rIns="438912" bIns="219456" anchor="t">
            <a:noAutofit/>
          </a:bodyPr>
          <a:lstStyle>
            <a:lvl1pPr marL="1644650" indent="-1644650" eaLnBrk="0" hangingPunct="0">
              <a:defRPr sz="8600">
                <a:solidFill>
                  <a:schemeClr val="tx1"/>
                </a:solidFill>
                <a:latin typeface="Arial" charset="0"/>
              </a:defRPr>
            </a:lvl1pPr>
            <a:lvl2pPr marL="742950" indent="-285750" eaLnBrk="0" hangingPunct="0">
              <a:defRPr sz="8600">
                <a:solidFill>
                  <a:schemeClr val="tx1"/>
                </a:solidFill>
                <a:latin typeface="Arial" charset="0"/>
              </a:defRPr>
            </a:lvl2pPr>
            <a:lvl3pPr marL="1143000" indent="-228600" eaLnBrk="0" hangingPunct="0">
              <a:defRPr sz="8600">
                <a:solidFill>
                  <a:schemeClr val="tx1"/>
                </a:solidFill>
                <a:latin typeface="Arial" charset="0"/>
              </a:defRPr>
            </a:lvl3pPr>
            <a:lvl4pPr marL="1600200" indent="-228600" eaLnBrk="0" hangingPunct="0">
              <a:defRPr sz="8600">
                <a:solidFill>
                  <a:schemeClr val="tx1"/>
                </a:solidFill>
                <a:latin typeface="Arial" charset="0"/>
              </a:defRPr>
            </a:lvl4pPr>
            <a:lvl5pPr marL="2057400" indent="-228600" eaLnBrk="0" hangingPunct="0">
              <a:defRPr sz="8600">
                <a:solidFill>
                  <a:schemeClr val="tx1"/>
                </a:solidFill>
                <a:latin typeface="Arial" charset="0"/>
              </a:defRPr>
            </a:lvl5pPr>
            <a:lvl6pPr marL="2514600" indent="-228600" defTabSz="4387850" eaLnBrk="0" fontAlgn="base" hangingPunct="0">
              <a:spcBef>
                <a:spcPct val="0"/>
              </a:spcBef>
              <a:spcAft>
                <a:spcPct val="0"/>
              </a:spcAft>
              <a:defRPr sz="8600">
                <a:solidFill>
                  <a:schemeClr val="tx1"/>
                </a:solidFill>
                <a:latin typeface="Arial" charset="0"/>
              </a:defRPr>
            </a:lvl6pPr>
            <a:lvl7pPr marL="2971800" indent="-228600" defTabSz="4387850" eaLnBrk="0" fontAlgn="base" hangingPunct="0">
              <a:spcBef>
                <a:spcPct val="0"/>
              </a:spcBef>
              <a:spcAft>
                <a:spcPct val="0"/>
              </a:spcAft>
              <a:defRPr sz="8600">
                <a:solidFill>
                  <a:schemeClr val="tx1"/>
                </a:solidFill>
                <a:latin typeface="Arial" charset="0"/>
              </a:defRPr>
            </a:lvl7pPr>
            <a:lvl8pPr marL="3429000" indent="-228600" defTabSz="4387850" eaLnBrk="0" fontAlgn="base" hangingPunct="0">
              <a:spcBef>
                <a:spcPct val="0"/>
              </a:spcBef>
              <a:spcAft>
                <a:spcPct val="0"/>
              </a:spcAft>
              <a:defRPr sz="8600">
                <a:solidFill>
                  <a:schemeClr val="tx1"/>
                </a:solidFill>
                <a:latin typeface="Arial" charset="0"/>
              </a:defRPr>
            </a:lvl8pPr>
            <a:lvl9pPr marL="3886200" indent="-228600" defTabSz="4387850" eaLnBrk="0" fontAlgn="base" hangingPunct="0">
              <a:spcBef>
                <a:spcPct val="0"/>
              </a:spcBef>
              <a:spcAft>
                <a:spcPct val="0"/>
              </a:spcAft>
              <a:defRPr sz="8600">
                <a:solidFill>
                  <a:schemeClr val="tx1"/>
                </a:solidFill>
                <a:latin typeface="Arial" charset="0"/>
              </a:defRPr>
            </a:lvl9pPr>
          </a:lstStyle>
          <a:p>
            <a:pPr algn="just" eaLnBrk="1" hangingPunct="1"/>
            <a:r>
              <a:rPr lang="en-US" sz="3200" b="1">
                <a:latin typeface="Arial"/>
                <a:cs typeface="Arial"/>
              </a:rPr>
              <a:t>CURRENT STATUS</a:t>
            </a:r>
            <a:endParaRPr lang="en-US" sz="2800" b="1">
              <a:latin typeface="Arial"/>
              <a:cs typeface="Arial"/>
            </a:endParaRPr>
          </a:p>
          <a:p>
            <a:pPr marL="0" indent="0" algn="just">
              <a:buFont typeface="Arial" charset="0"/>
            </a:pPr>
            <a:r>
              <a:rPr lang="en-US" sz="2800">
                <a:latin typeface="Arial"/>
                <a:cs typeface="Arial"/>
              </a:rPr>
              <a:t>The most recent prototype has been completed using the methods previously mentioned in the methodology. This prototype experienced some unforeseen issues throughout the curing process. The main issue is that a large amount of air bubbles are inhibiting the clarity of the material seen below in Figure 3. Clear Flex 30 is supposed to be water-clear without air bubbles and since clarity is the main requirement, this issue needs to be resolved.</a:t>
            </a:r>
            <a:endParaRPr lang="en-US" sz="1100">
              <a:cs typeface="Arial" charset="0"/>
            </a:endParaRPr>
          </a:p>
          <a:p>
            <a:pPr algn="just">
              <a:buFont typeface="Arial" charset="0"/>
            </a:pPr>
            <a:endParaRPr lang="en-US" sz="1100" b="1">
              <a:cs typeface="Arial" charset="0"/>
            </a:endParaRPr>
          </a:p>
          <a:p>
            <a:pPr algn="just">
              <a:buFont typeface="Arial" charset="0"/>
            </a:pPr>
            <a:endParaRPr lang="en-US" sz="2800" b="1">
              <a:cs typeface="Arial" charset="0"/>
            </a:endParaRPr>
          </a:p>
          <a:p>
            <a:pPr algn="just">
              <a:buFont typeface="Arial" charset="0"/>
            </a:pPr>
            <a:endParaRPr lang="en-US" sz="2800" b="1">
              <a:latin typeface="Arial"/>
              <a:cs typeface="Arial"/>
            </a:endParaRPr>
          </a:p>
          <a:p>
            <a:pPr algn="just">
              <a:buFont typeface="Arial" charset="0"/>
            </a:pPr>
            <a:endParaRPr lang="en-US" sz="2800" b="1">
              <a:latin typeface="Arial"/>
              <a:cs typeface="Arial"/>
            </a:endParaRPr>
          </a:p>
          <a:p>
            <a:pPr algn="just">
              <a:buFont typeface="Arial" charset="0"/>
            </a:pPr>
            <a:endParaRPr lang="en-US" sz="2800" b="1">
              <a:latin typeface="Arial"/>
              <a:cs typeface="Arial"/>
            </a:endParaRPr>
          </a:p>
          <a:p>
            <a:pPr algn="just">
              <a:buFont typeface="Arial" charset="0"/>
            </a:pPr>
            <a:endParaRPr lang="en-US" sz="2800" b="1">
              <a:latin typeface="Arial"/>
              <a:cs typeface="Arial"/>
            </a:endParaRPr>
          </a:p>
          <a:p>
            <a:pPr algn="just">
              <a:buFont typeface="Arial" charset="0"/>
            </a:pPr>
            <a:endParaRPr lang="en-US" sz="2800" b="1">
              <a:latin typeface="Arial"/>
              <a:cs typeface="Arial"/>
            </a:endParaRPr>
          </a:p>
          <a:p>
            <a:pPr algn="just">
              <a:buFont typeface="Arial" charset="0"/>
            </a:pPr>
            <a:endParaRPr lang="en-US" sz="2800" b="1">
              <a:latin typeface="Arial"/>
              <a:cs typeface="Arial"/>
            </a:endParaRPr>
          </a:p>
          <a:p>
            <a:pPr algn="just">
              <a:buFont typeface="Arial" charset="0"/>
            </a:pPr>
            <a:endParaRPr lang="en-US" sz="2800" b="1">
              <a:latin typeface="Arial"/>
              <a:cs typeface="Arial"/>
            </a:endParaRPr>
          </a:p>
          <a:p>
            <a:pPr algn="just">
              <a:buFont typeface="Arial" charset="0"/>
            </a:pPr>
            <a:endParaRPr lang="en-US" sz="2800" b="1">
              <a:latin typeface="Arial"/>
              <a:cs typeface="Arial"/>
            </a:endParaRPr>
          </a:p>
          <a:p>
            <a:pPr algn="just">
              <a:buFont typeface="Arial" charset="0"/>
            </a:pPr>
            <a:endParaRPr lang="en-US" sz="2800" b="1">
              <a:latin typeface="Arial"/>
              <a:cs typeface="Arial"/>
            </a:endParaRPr>
          </a:p>
          <a:p>
            <a:pPr algn="just"/>
            <a:endParaRPr lang="en-US" sz="3200" i="1">
              <a:latin typeface="Arial"/>
              <a:cs typeface="Arial"/>
            </a:endParaRPr>
          </a:p>
          <a:p>
            <a:pPr algn="ctr">
              <a:lnSpc>
                <a:spcPct val="150000"/>
              </a:lnSpc>
            </a:pPr>
            <a:r>
              <a:rPr lang="en-US" sz="2800" i="1">
                <a:latin typeface="Arial"/>
                <a:cs typeface="Arial"/>
              </a:rPr>
              <a:t>Figure 3: Current JOEE Prototype</a:t>
            </a:r>
            <a:endParaRPr lang="en-US" sz="2800">
              <a:latin typeface="Arial"/>
              <a:cs typeface="Arial"/>
            </a:endParaRPr>
          </a:p>
          <a:p>
            <a:pPr marL="0" indent="0" algn="just"/>
            <a:r>
              <a:rPr lang="en-US" sz="2800">
                <a:latin typeface="Arial"/>
                <a:cs typeface="Arial"/>
              </a:rPr>
              <a:t>In addition, with the water-based alginate mold, the resin takes a significantly longer time to cure, this needs to be accounted for.</a:t>
            </a:r>
            <a:endParaRPr lang="en-US" sz="2800">
              <a:cs typeface="Arial" charset="0"/>
            </a:endParaRPr>
          </a:p>
          <a:p>
            <a:pPr algn="just">
              <a:lnSpc>
                <a:spcPct val="150000"/>
              </a:lnSpc>
              <a:buFont typeface="Arial" charset="0"/>
            </a:pPr>
            <a:r>
              <a:rPr lang="en-US" sz="2800" b="1">
                <a:latin typeface="Arial"/>
                <a:cs typeface="Arial"/>
              </a:rPr>
              <a:t>Plans for Improvement</a:t>
            </a:r>
          </a:p>
          <a:p>
            <a:pPr lvl="1" algn="just">
              <a:buFont typeface="Arial" panose="020B0604020202020204" pitchFamily="34" charset="0"/>
              <a:buChar char="•"/>
            </a:pPr>
            <a:r>
              <a:rPr lang="en-US" sz="2800">
                <a:latin typeface="Arial"/>
                <a:cs typeface="Arial"/>
              </a:rPr>
              <a:t>Pour the mold in sections</a:t>
            </a:r>
          </a:p>
          <a:p>
            <a:pPr lvl="1" algn="just">
              <a:buFont typeface="Arial" panose="020B0604020202020204" pitchFamily="34" charset="0"/>
              <a:buChar char="•"/>
            </a:pPr>
            <a:r>
              <a:rPr lang="en-US" sz="2800">
                <a:latin typeface="Arial"/>
                <a:cs typeface="Arial"/>
              </a:rPr>
              <a:t>Use the heat gun to release air bubbles while pouring the resin</a:t>
            </a:r>
          </a:p>
          <a:p>
            <a:pPr lvl="1" algn="just">
              <a:buFont typeface="Arial" panose="020B0604020202020204" pitchFamily="34" charset="0"/>
              <a:buChar char="•"/>
            </a:pPr>
            <a:r>
              <a:rPr lang="en-US" sz="2800">
                <a:latin typeface="Arial"/>
                <a:cs typeface="Arial"/>
              </a:rPr>
              <a:t>Expand the internal mold to allow for a greater pocket inside</a:t>
            </a:r>
          </a:p>
        </p:txBody>
      </p:sp>
      <p:sp>
        <p:nvSpPr>
          <p:cNvPr id="2057" name="TextBox 5"/>
          <p:cNvSpPr txBox="1">
            <a:spLocks noChangeArrowheads="1"/>
          </p:cNvSpPr>
          <p:nvPr/>
        </p:nvSpPr>
        <p:spPr bwMode="auto">
          <a:xfrm>
            <a:off x="19686734" y="31884967"/>
            <a:ext cx="46057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eaLnBrk="0" hangingPunct="0">
              <a:defRPr sz="8600">
                <a:solidFill>
                  <a:schemeClr val="tx1"/>
                </a:solidFill>
                <a:latin typeface="Arial" charset="0"/>
              </a:defRPr>
            </a:lvl1pPr>
            <a:lvl2pPr marL="742950" indent="-285750" eaLnBrk="0" hangingPunct="0">
              <a:defRPr sz="8600">
                <a:solidFill>
                  <a:schemeClr val="tx1"/>
                </a:solidFill>
                <a:latin typeface="Arial" charset="0"/>
              </a:defRPr>
            </a:lvl2pPr>
            <a:lvl3pPr marL="1143000" indent="-228600" eaLnBrk="0" hangingPunct="0">
              <a:defRPr sz="8600">
                <a:solidFill>
                  <a:schemeClr val="tx1"/>
                </a:solidFill>
                <a:latin typeface="Arial" charset="0"/>
              </a:defRPr>
            </a:lvl3pPr>
            <a:lvl4pPr marL="1600200" indent="-228600" eaLnBrk="0" hangingPunct="0">
              <a:defRPr sz="8600">
                <a:solidFill>
                  <a:schemeClr val="tx1"/>
                </a:solidFill>
                <a:latin typeface="Arial" charset="0"/>
              </a:defRPr>
            </a:lvl4pPr>
            <a:lvl5pPr marL="2057400" indent="-228600" eaLnBrk="0" hangingPunct="0">
              <a:defRPr sz="8600">
                <a:solidFill>
                  <a:schemeClr val="tx1"/>
                </a:solidFill>
                <a:latin typeface="Arial" charset="0"/>
              </a:defRPr>
            </a:lvl5pPr>
            <a:lvl6pPr marL="2514600" indent="-228600" defTabSz="4387850" eaLnBrk="0" fontAlgn="base" hangingPunct="0">
              <a:spcBef>
                <a:spcPct val="0"/>
              </a:spcBef>
              <a:spcAft>
                <a:spcPct val="0"/>
              </a:spcAft>
              <a:defRPr sz="8600">
                <a:solidFill>
                  <a:schemeClr val="tx1"/>
                </a:solidFill>
                <a:latin typeface="Arial" charset="0"/>
              </a:defRPr>
            </a:lvl6pPr>
            <a:lvl7pPr marL="2971800" indent="-228600" defTabSz="4387850" eaLnBrk="0" fontAlgn="base" hangingPunct="0">
              <a:spcBef>
                <a:spcPct val="0"/>
              </a:spcBef>
              <a:spcAft>
                <a:spcPct val="0"/>
              </a:spcAft>
              <a:defRPr sz="8600">
                <a:solidFill>
                  <a:schemeClr val="tx1"/>
                </a:solidFill>
                <a:latin typeface="Arial" charset="0"/>
              </a:defRPr>
            </a:lvl7pPr>
            <a:lvl8pPr marL="3429000" indent="-228600" defTabSz="4387850" eaLnBrk="0" fontAlgn="base" hangingPunct="0">
              <a:spcBef>
                <a:spcPct val="0"/>
              </a:spcBef>
              <a:spcAft>
                <a:spcPct val="0"/>
              </a:spcAft>
              <a:defRPr sz="8600">
                <a:solidFill>
                  <a:schemeClr val="tx1"/>
                </a:solidFill>
                <a:latin typeface="Arial" charset="0"/>
              </a:defRPr>
            </a:lvl8pPr>
            <a:lvl9pPr marL="3886200" indent="-228600" defTabSz="4387850" eaLnBrk="0" fontAlgn="base" hangingPunct="0">
              <a:spcBef>
                <a:spcPct val="0"/>
              </a:spcBef>
              <a:spcAft>
                <a:spcPct val="0"/>
              </a:spcAft>
              <a:defRPr sz="8600">
                <a:solidFill>
                  <a:schemeClr val="tx1"/>
                </a:solidFill>
                <a:latin typeface="Arial" charset="0"/>
              </a:defRPr>
            </a:lvl9pPr>
          </a:lstStyle>
          <a:p>
            <a:pPr eaLnBrk="1" hangingPunct="1"/>
            <a:r>
              <a:rPr lang="en-US" sz="3200">
                <a:latin typeface="Arial"/>
                <a:cs typeface="Arial"/>
              </a:rPr>
              <a:t>ME Biomedical Systems</a:t>
            </a:r>
          </a:p>
        </p:txBody>
      </p:sp>
      <p:sp>
        <p:nvSpPr>
          <p:cNvPr id="12" name="Rounded Rectangle 14"/>
          <p:cNvSpPr>
            <a:spLocks noChangeArrowheads="1"/>
          </p:cNvSpPr>
          <p:nvPr/>
        </p:nvSpPr>
        <p:spPr bwMode="auto">
          <a:xfrm>
            <a:off x="457200" y="31318200"/>
            <a:ext cx="42976800" cy="152400"/>
          </a:xfrm>
          <a:prstGeom prst="roundRect">
            <a:avLst>
              <a:gd name="adj" fmla="val 16667"/>
            </a:avLst>
          </a:prstGeom>
          <a:solidFill>
            <a:srgbClr val="364F82"/>
          </a:solidFill>
          <a:ln w="25400" algn="ctr">
            <a:noFill/>
            <a:round/>
            <a:headEnd/>
            <a:tailEnd/>
          </a:ln>
        </p:spPr>
        <p:txBody>
          <a:bodyPr anchor="ctr"/>
          <a:lstStyle/>
          <a:p>
            <a:pPr algn="ctr"/>
            <a:endParaRPr lang="en-US">
              <a:solidFill>
                <a:srgbClr val="FFFFFF"/>
              </a:solidFill>
              <a:cs typeface="Arial" charset="0"/>
            </a:endParaRPr>
          </a:p>
        </p:txBody>
      </p:sp>
      <p:grpSp>
        <p:nvGrpSpPr>
          <p:cNvPr id="4" name="Group 3"/>
          <p:cNvGrpSpPr/>
          <p:nvPr/>
        </p:nvGrpSpPr>
        <p:grpSpPr>
          <a:xfrm>
            <a:off x="0" y="-1"/>
            <a:ext cx="43891200" cy="2565665"/>
            <a:chOff x="0" y="-1"/>
            <a:chExt cx="43891200" cy="2565665"/>
          </a:xfrm>
        </p:grpSpPr>
        <p:pic>
          <p:nvPicPr>
            <p:cNvPr id="205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
              <a:ext cx="43891200" cy="2565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8667075" y="682666"/>
              <a:ext cx="14903450" cy="1200329"/>
            </a:xfrm>
            <a:prstGeom prst="rect">
              <a:avLst/>
            </a:prstGeom>
            <a:noFill/>
          </p:spPr>
          <p:txBody>
            <a:bodyPr wrap="square" lIns="91440" tIns="45720" rIns="91440" bIns="45720" rtlCol="0" anchor="t">
              <a:spAutoFit/>
            </a:bodyPr>
            <a:lstStyle/>
            <a:p>
              <a:pPr algn="r"/>
              <a:r>
                <a:rPr lang="en-US" sz="7200" b="1">
                  <a:solidFill>
                    <a:schemeClr val="bg1"/>
                  </a:solidFill>
                  <a:latin typeface="Arial"/>
                  <a:cs typeface="Arial"/>
                </a:rPr>
                <a:t>Discovery Day Poster Session</a:t>
              </a:r>
            </a:p>
          </p:txBody>
        </p:sp>
        <p:grpSp>
          <p:nvGrpSpPr>
            <p:cNvPr id="13" name="Group 12"/>
            <p:cNvGrpSpPr/>
            <p:nvPr/>
          </p:nvGrpSpPr>
          <p:grpSpPr>
            <a:xfrm>
              <a:off x="0" y="0"/>
              <a:ext cx="31732330" cy="2565664"/>
              <a:chOff x="0" y="0"/>
              <a:chExt cx="31699200" cy="2565664"/>
            </a:xfrm>
          </p:grpSpPr>
          <p:sp>
            <p:nvSpPr>
              <p:cNvPr id="14" name="Rectangle 13"/>
              <p:cNvSpPr/>
              <p:nvPr/>
            </p:nvSpPr>
            <p:spPr>
              <a:xfrm>
                <a:off x="0" y="0"/>
                <a:ext cx="31699200" cy="2565664"/>
              </a:xfrm>
              <a:prstGeom prst="rect">
                <a:avLst/>
              </a:prstGeom>
              <a:gradFill>
                <a:gsLst>
                  <a:gs pos="75000">
                    <a:srgbClr val="364F82"/>
                  </a:gs>
                  <a:gs pos="100000">
                    <a:schemeClr val="accent1">
                      <a:tint val="23500"/>
                      <a:satMod val="16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8"/>
              <p:cNvPicPr>
                <a:picLocks noChangeAspect="1" noChangeArrowheads="1"/>
              </p:cNvPicPr>
              <p:nvPr/>
            </p:nvPicPr>
            <p:blipFill>
              <a:blip r:embed="rId7" cstate="print">
                <a:clrChange>
                  <a:clrFrom>
                    <a:srgbClr val="231F20"/>
                  </a:clrFrom>
                  <a:clrTo>
                    <a:srgbClr val="231F20">
                      <a:alpha val="0"/>
                    </a:srgbClr>
                  </a:clrTo>
                </a:clrChange>
              </a:blip>
              <a:srcRect/>
              <a:stretch>
                <a:fillRect/>
              </a:stretch>
            </p:blipFill>
            <p:spPr bwMode="auto">
              <a:xfrm>
                <a:off x="576470" y="255587"/>
                <a:ext cx="12607561" cy="2259013"/>
              </a:xfrm>
              <a:prstGeom prst="rect">
                <a:avLst/>
              </a:prstGeom>
              <a:noFill/>
              <a:ln w="9525">
                <a:noFill/>
                <a:miter lim="800000"/>
                <a:headEnd/>
                <a:tailEnd/>
              </a:ln>
            </p:spPr>
          </p:pic>
        </p:grpSp>
      </p:grpSp>
      <p:sp>
        <p:nvSpPr>
          <p:cNvPr id="20" name="TextBox 19"/>
          <p:cNvSpPr txBox="1"/>
          <p:nvPr/>
        </p:nvSpPr>
        <p:spPr>
          <a:xfrm>
            <a:off x="14173200" y="609600"/>
            <a:ext cx="14903450" cy="1200329"/>
          </a:xfrm>
          <a:prstGeom prst="rect">
            <a:avLst/>
          </a:prstGeom>
          <a:noFill/>
        </p:spPr>
        <p:txBody>
          <a:bodyPr wrap="square" rtlCol="0">
            <a:spAutoFit/>
          </a:bodyPr>
          <a:lstStyle/>
          <a:p>
            <a:pPr algn="ctr"/>
            <a:r>
              <a:rPr lang="en-US" sz="7200" b="1">
                <a:solidFill>
                  <a:schemeClr val="bg2">
                    <a:lumMod val="50000"/>
                  </a:schemeClr>
                </a:solidFill>
              </a:rPr>
              <a:t>Mechanical Engineering</a:t>
            </a:r>
          </a:p>
        </p:txBody>
      </p:sp>
      <p:pic>
        <p:nvPicPr>
          <p:cNvPr id="10" name="Picture 10" descr="A picture containing text, vector graphics&#10;&#10;Description automatically generated">
            <a:extLst>
              <a:ext uri="{FF2B5EF4-FFF2-40B4-BE49-F238E27FC236}">
                <a16:creationId xmlns:a16="http://schemas.microsoft.com/office/drawing/2014/main" id="{96594FB7-BA5B-9CE5-BB46-5A520CD04BE6}"/>
              </a:ext>
            </a:extLst>
          </p:cNvPr>
          <p:cNvPicPr>
            <a:picLocks noChangeAspect="1"/>
          </p:cNvPicPr>
          <p:nvPr/>
        </p:nvPicPr>
        <p:blipFill>
          <a:blip r:embed="rId8"/>
          <a:stretch>
            <a:fillRect/>
          </a:stretch>
        </p:blipFill>
        <p:spPr>
          <a:xfrm>
            <a:off x="4347426" y="7899399"/>
            <a:ext cx="6383114" cy="3513779"/>
          </a:xfrm>
          <a:prstGeom prst="rect">
            <a:avLst/>
          </a:prstGeom>
        </p:spPr>
      </p:pic>
      <p:grpSp>
        <p:nvGrpSpPr>
          <p:cNvPr id="5" name="Group 4">
            <a:extLst>
              <a:ext uri="{FF2B5EF4-FFF2-40B4-BE49-F238E27FC236}">
                <a16:creationId xmlns:a16="http://schemas.microsoft.com/office/drawing/2014/main" id="{51247E54-5719-79A9-2D00-9ECE90426C9F}"/>
              </a:ext>
            </a:extLst>
          </p:cNvPr>
          <p:cNvGrpSpPr/>
          <p:nvPr/>
        </p:nvGrpSpPr>
        <p:grpSpPr>
          <a:xfrm>
            <a:off x="29080661" y="7543800"/>
            <a:ext cx="5797870" cy="4503548"/>
            <a:chOff x="31732330" y="6128270"/>
            <a:chExt cx="8833556" cy="6389744"/>
          </a:xfrm>
        </p:grpSpPr>
        <p:pic>
          <p:nvPicPr>
            <p:cNvPr id="9" name="Picture 8" descr="A close-up of a machine&#10;&#10;Description automatically generated with low confidence">
              <a:extLst>
                <a:ext uri="{FF2B5EF4-FFF2-40B4-BE49-F238E27FC236}">
                  <a16:creationId xmlns:a16="http://schemas.microsoft.com/office/drawing/2014/main" id="{14B31EAB-6F62-A6FB-8E86-430F9D0EBD92}"/>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5900"/>
                      </a14:imgEffect>
                    </a14:imgLayer>
                  </a14:imgProps>
                </a:ext>
                <a:ext uri="{28A0092B-C50C-407E-A947-70E740481C1C}">
                  <a14:useLocalDpi xmlns:a14="http://schemas.microsoft.com/office/drawing/2010/main" val="0"/>
                </a:ext>
              </a:extLst>
            </a:blip>
            <a:srcRect l="35804" t="28901" r="40733" b="38438"/>
            <a:stretch/>
          </p:blipFill>
          <p:spPr>
            <a:xfrm>
              <a:off x="34891808" y="6128270"/>
              <a:ext cx="2514600" cy="6364344"/>
            </a:xfrm>
            <a:prstGeom prst="rect">
              <a:avLst/>
            </a:prstGeom>
          </p:spPr>
        </p:pic>
        <p:pic>
          <p:nvPicPr>
            <p:cNvPr id="19" name="Picture 18" descr="A picture containing indoor&#10;&#10;Description automatically generated">
              <a:extLst>
                <a:ext uri="{FF2B5EF4-FFF2-40B4-BE49-F238E27FC236}">
                  <a16:creationId xmlns:a16="http://schemas.microsoft.com/office/drawing/2014/main" id="{CF52C907-8C6C-2947-41F1-CFABCC0AADC3}"/>
                </a:ext>
              </a:extLst>
            </p:cNvPr>
            <p:cNvPicPr>
              <a:picLocks noChangeAspect="1"/>
            </p:cNvPicPr>
            <p:nvPr/>
          </p:nvPicPr>
          <p:blipFill rotWithShape="1">
            <a:blip r:embed="rId11">
              <a:extLst>
                <a:ext uri="{28A0092B-C50C-407E-A947-70E740481C1C}">
                  <a14:useLocalDpi xmlns:a14="http://schemas.microsoft.com/office/drawing/2010/main" val="0"/>
                </a:ext>
              </a:extLst>
            </a:blip>
            <a:srcRect l="27969" t="22172" r="35822" b="17979"/>
            <a:stretch/>
          </p:blipFill>
          <p:spPr>
            <a:xfrm>
              <a:off x="31732330" y="6128270"/>
              <a:ext cx="2514600" cy="6364344"/>
            </a:xfrm>
            <a:prstGeom prst="rect">
              <a:avLst/>
            </a:prstGeom>
          </p:spPr>
        </p:pic>
        <p:pic>
          <p:nvPicPr>
            <p:cNvPr id="22" name="Picture 21" descr="A picture containing indoor, wall, toilet&#10;&#10;Description automatically generated">
              <a:extLst>
                <a:ext uri="{FF2B5EF4-FFF2-40B4-BE49-F238E27FC236}">
                  <a16:creationId xmlns:a16="http://schemas.microsoft.com/office/drawing/2014/main" id="{FF1FD4D7-F8BE-1669-DEB3-695E0FB74637}"/>
                </a:ext>
              </a:extLst>
            </p:cNvPr>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5900"/>
                      </a14:imgEffect>
                      <a14:imgEffect>
                        <a14:brightnessContrast bright="20000"/>
                      </a14:imgEffect>
                    </a14:imgLayer>
                  </a14:imgProps>
                </a:ext>
                <a:ext uri="{28A0092B-C50C-407E-A947-70E740481C1C}">
                  <a14:useLocalDpi xmlns:a14="http://schemas.microsoft.com/office/drawing/2010/main" val="0"/>
                </a:ext>
              </a:extLst>
            </a:blip>
            <a:srcRect l="18629" r="19495"/>
            <a:stretch/>
          </p:blipFill>
          <p:spPr>
            <a:xfrm>
              <a:off x="38051286" y="6162610"/>
              <a:ext cx="2514600" cy="6355404"/>
            </a:xfrm>
            <a:prstGeom prst="rect">
              <a:avLst/>
            </a:prstGeom>
          </p:spPr>
        </p:pic>
      </p:grpSp>
      <p:pic>
        <p:nvPicPr>
          <p:cNvPr id="23" name="Picture 22">
            <a:extLst>
              <a:ext uri="{FF2B5EF4-FFF2-40B4-BE49-F238E27FC236}">
                <a16:creationId xmlns:a16="http://schemas.microsoft.com/office/drawing/2014/main" id="{E9537BA9-AFB9-9404-61FB-0506819877E7}"/>
              </a:ext>
            </a:extLst>
          </p:cNvPr>
          <p:cNvPicPr>
            <a:picLocks noChangeAspect="1"/>
          </p:cNvPicPr>
          <p:nvPr/>
        </p:nvPicPr>
        <p:blipFill>
          <a:blip r:embed="rId14"/>
          <a:stretch>
            <a:fillRect/>
          </a:stretch>
        </p:blipFill>
        <p:spPr>
          <a:xfrm>
            <a:off x="35189603" y="7543800"/>
            <a:ext cx="7426997" cy="4475442"/>
          </a:xfrm>
          <a:prstGeom prst="rect">
            <a:avLst/>
          </a:prstGeom>
        </p:spPr>
      </p:pic>
      <p:sp>
        <p:nvSpPr>
          <p:cNvPr id="18" name="Rectangle 8">
            <a:extLst>
              <a:ext uri="{FF2B5EF4-FFF2-40B4-BE49-F238E27FC236}">
                <a16:creationId xmlns:a16="http://schemas.microsoft.com/office/drawing/2014/main" id="{E4D9EE9C-0032-DE46-D9E5-E090EAB48A6D}"/>
              </a:ext>
            </a:extLst>
          </p:cNvPr>
          <p:cNvSpPr>
            <a:spLocks noChangeArrowheads="1"/>
          </p:cNvSpPr>
          <p:nvPr/>
        </p:nvSpPr>
        <p:spPr bwMode="auto">
          <a:xfrm>
            <a:off x="0" y="0"/>
            <a:ext cx="111252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438012"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br>
              <a:rPr kumimoji="0" lang="en-US" altLang="en-US" sz="1800" b="1"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Rectangle 10">
            <a:extLst>
              <a:ext uri="{FF2B5EF4-FFF2-40B4-BE49-F238E27FC236}">
                <a16:creationId xmlns:a16="http://schemas.microsoft.com/office/drawing/2014/main" id="{EF8ED49D-11E3-1618-FB8E-D552C63DF732}"/>
              </a:ext>
            </a:extLst>
          </p:cNvPr>
          <p:cNvSpPr>
            <a:spLocks noChangeArrowheads="1"/>
          </p:cNvSpPr>
          <p:nvPr/>
        </p:nvSpPr>
        <p:spPr bwMode="auto">
          <a:xfrm>
            <a:off x="152400" y="152400"/>
            <a:ext cx="111252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438012"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br>
              <a:rPr kumimoji="0" lang="en-US" altLang="en-US" sz="1800" b="1"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 name="Rectangle 12">
            <a:extLst>
              <a:ext uri="{FF2B5EF4-FFF2-40B4-BE49-F238E27FC236}">
                <a16:creationId xmlns:a16="http://schemas.microsoft.com/office/drawing/2014/main" id="{0CC55957-1160-4BFA-AD48-C5FEEF049777}"/>
              </a:ext>
            </a:extLst>
          </p:cNvPr>
          <p:cNvSpPr>
            <a:spLocks noChangeArrowheads="1"/>
          </p:cNvSpPr>
          <p:nvPr/>
        </p:nvSpPr>
        <p:spPr bwMode="auto">
          <a:xfrm>
            <a:off x="304800" y="304800"/>
            <a:ext cx="111252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438012"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br>
              <a:rPr kumimoji="0" lang="en-US" altLang="en-US" sz="1800" b="1"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9" name="Picture 28" descr="A picture containing person, indoor&#10;&#10;Description automatically generated">
            <a:extLst>
              <a:ext uri="{FF2B5EF4-FFF2-40B4-BE49-F238E27FC236}">
                <a16:creationId xmlns:a16="http://schemas.microsoft.com/office/drawing/2014/main" id="{2834EA71-8F33-6CAA-DECC-6CF53C262829}"/>
              </a:ext>
            </a:extLst>
          </p:cNvPr>
          <p:cNvPicPr>
            <a:picLocks noChangeAspect="1"/>
          </p:cNvPicPr>
          <p:nvPr/>
        </p:nvPicPr>
        <p:blipFill rotWithShape="1">
          <a:blip r:embed="rId15">
            <a:extLst>
              <a:ext uri="{BEBA8EAE-BF5A-486C-A8C5-ECC9F3942E4B}">
                <a14:imgProps xmlns:a14="http://schemas.microsoft.com/office/drawing/2010/main">
                  <a14:imgLayer r:embed="rId16">
                    <a14:imgEffect>
                      <a14:colorTemperature colorTemp="5900"/>
                    </a14:imgEffect>
                    <a14:imgEffect>
                      <a14:brightnessContrast contrast="20000"/>
                    </a14:imgEffect>
                  </a14:imgLayer>
                </a14:imgProps>
              </a:ext>
              <a:ext uri="{28A0092B-C50C-407E-A947-70E740481C1C}">
                <a14:useLocalDpi xmlns:a14="http://schemas.microsoft.com/office/drawing/2010/main" val="0"/>
              </a:ext>
            </a:extLst>
          </a:blip>
          <a:srcRect l="27970" t="16959" r="15548" b="22152"/>
          <a:stretch/>
        </p:blipFill>
        <p:spPr>
          <a:xfrm rot="5400000">
            <a:off x="15405441" y="22362903"/>
            <a:ext cx="4628816" cy="3742459"/>
          </a:xfrm>
          <a:prstGeom prst="rect">
            <a:avLst/>
          </a:prstGeom>
        </p:spPr>
      </p:pic>
      <p:pic>
        <p:nvPicPr>
          <p:cNvPr id="31" name="Picture 30" descr="A picture containing indoor&#10;&#10;Description automatically generated">
            <a:extLst>
              <a:ext uri="{FF2B5EF4-FFF2-40B4-BE49-F238E27FC236}">
                <a16:creationId xmlns:a16="http://schemas.microsoft.com/office/drawing/2014/main" id="{C9A34A75-FB88-572D-FAA9-7878C2AECD06}"/>
              </a:ext>
            </a:extLst>
          </p:cNvPr>
          <p:cNvPicPr>
            <a:picLocks noChangeAspect="1"/>
          </p:cNvPicPr>
          <p:nvPr/>
        </p:nvPicPr>
        <p:blipFill rotWithShape="1">
          <a:blip r:embed="rId17">
            <a:extLst>
              <a:ext uri="{BEBA8EAE-BF5A-486C-A8C5-ECC9F3942E4B}">
                <a14:imgProps xmlns:a14="http://schemas.microsoft.com/office/drawing/2010/main">
                  <a14:imgLayer r:embed="rId18">
                    <a14:imgEffect>
                      <a14:colorTemperature colorTemp="5900"/>
                    </a14:imgEffect>
                    <a14:imgEffect>
                      <a14:brightnessContrast contrast="20000"/>
                    </a14:imgEffect>
                  </a14:imgLayer>
                </a14:imgProps>
              </a:ext>
              <a:ext uri="{28A0092B-C50C-407E-A947-70E740481C1C}">
                <a14:useLocalDpi xmlns:a14="http://schemas.microsoft.com/office/drawing/2010/main" val="0"/>
              </a:ext>
            </a:extLst>
          </a:blip>
          <a:srcRect l="27695" t="7349" r="6359" b="16912"/>
          <a:stretch/>
        </p:blipFill>
        <p:spPr>
          <a:xfrm rot="5400000">
            <a:off x="19476977" y="22240553"/>
            <a:ext cx="4628815" cy="3987158"/>
          </a:xfrm>
          <a:prstGeom prst="rect">
            <a:avLst/>
          </a:prstGeom>
        </p:spPr>
      </p:pic>
      <p:pic>
        <p:nvPicPr>
          <p:cNvPr id="33" name="Picture 32" descr="A picture containing person&#10;&#10;Description automatically generated">
            <a:extLst>
              <a:ext uri="{FF2B5EF4-FFF2-40B4-BE49-F238E27FC236}">
                <a16:creationId xmlns:a16="http://schemas.microsoft.com/office/drawing/2014/main" id="{20A806C7-261A-63CE-340D-51EC278EC58C}"/>
              </a:ext>
            </a:extLst>
          </p:cNvPr>
          <p:cNvPicPr>
            <a:picLocks noChangeAspect="1"/>
          </p:cNvPicPr>
          <p:nvPr/>
        </p:nvPicPr>
        <p:blipFill rotWithShape="1">
          <a:blip r:embed="rId19">
            <a:extLst>
              <a:ext uri="{BEBA8EAE-BF5A-486C-A8C5-ECC9F3942E4B}">
                <a14:imgProps xmlns:a14="http://schemas.microsoft.com/office/drawing/2010/main">
                  <a14:imgLayer r:embed="rId20">
                    <a14:imgEffect>
                      <a14:colorTemperature colorTemp="5900"/>
                    </a14:imgEffect>
                    <a14:imgEffect>
                      <a14:brightnessContrast contrast="20000"/>
                    </a14:imgEffect>
                  </a14:imgLayer>
                </a14:imgProps>
              </a:ext>
              <a:ext uri="{28A0092B-C50C-407E-A947-70E740481C1C}">
                <a14:useLocalDpi xmlns:a14="http://schemas.microsoft.com/office/drawing/2010/main" val="0"/>
              </a:ext>
            </a:extLst>
          </a:blip>
          <a:srcRect l="23692" t="10085" r="22133" b="26784"/>
          <a:stretch/>
        </p:blipFill>
        <p:spPr>
          <a:xfrm rot="5400000">
            <a:off x="23689430" y="22211377"/>
            <a:ext cx="4628818" cy="4045505"/>
          </a:xfrm>
          <a:prstGeom prst="rect">
            <a:avLst/>
          </a:prstGeom>
        </p:spPr>
      </p:pic>
      <p:graphicFrame>
        <p:nvGraphicFramePr>
          <p:cNvPr id="34" name="Table 34">
            <a:extLst>
              <a:ext uri="{FF2B5EF4-FFF2-40B4-BE49-F238E27FC236}">
                <a16:creationId xmlns:a16="http://schemas.microsoft.com/office/drawing/2014/main" id="{C8AC8BE5-C9C3-6F5C-3F8E-9CDF878540EE}"/>
              </a:ext>
            </a:extLst>
          </p:cNvPr>
          <p:cNvGraphicFramePr>
            <a:graphicFrameLocks noGrp="1"/>
          </p:cNvGraphicFramePr>
          <p:nvPr>
            <p:extLst>
              <p:ext uri="{D42A27DB-BD31-4B8C-83A1-F6EECF244321}">
                <p14:modId xmlns:p14="http://schemas.microsoft.com/office/powerpoint/2010/main" val="4069266889"/>
              </p:ext>
            </p:extLst>
          </p:nvPr>
        </p:nvGraphicFramePr>
        <p:xfrm>
          <a:off x="29076650" y="12164488"/>
          <a:ext cx="13539950" cy="457200"/>
        </p:xfrm>
        <a:graphic>
          <a:graphicData uri="http://schemas.openxmlformats.org/drawingml/2006/table">
            <a:tbl>
              <a:tblPr firstRow="1" bandRow="1">
                <a:tableStyleId>{5C22544A-7EE6-4342-B048-85BDC9FD1C3A}</a:tableStyleId>
              </a:tblPr>
              <a:tblGrid>
                <a:gridCol w="5899150">
                  <a:extLst>
                    <a:ext uri="{9D8B030D-6E8A-4147-A177-3AD203B41FA5}">
                      <a16:colId xmlns:a16="http://schemas.microsoft.com/office/drawing/2014/main" val="2139996683"/>
                    </a:ext>
                  </a:extLst>
                </a:gridCol>
                <a:gridCol w="7640800">
                  <a:extLst>
                    <a:ext uri="{9D8B030D-6E8A-4147-A177-3AD203B41FA5}">
                      <a16:colId xmlns:a16="http://schemas.microsoft.com/office/drawing/2014/main" val="2891599603"/>
                    </a:ext>
                  </a:extLst>
                </a:gridCol>
              </a:tblGrid>
              <a:tr h="434500">
                <a:tc>
                  <a:txBody>
                    <a:bodyPr/>
                    <a:lstStyle/>
                    <a:p>
                      <a:pPr algn="ctr"/>
                      <a:r>
                        <a:rPr lang="en-US" sz="2400" b="0" i="1">
                          <a:solidFill>
                            <a:schemeClr val="tx1"/>
                          </a:solidFill>
                          <a:latin typeface="Arial" panose="020B0604020202020204" pitchFamily="34" charset="0"/>
                          <a:cs typeface="Arial" panose="020B0604020202020204" pitchFamily="34" charset="0"/>
                        </a:rPr>
                        <a:t>Figure 4: TPU Sample During Testing</a:t>
                      </a:r>
                    </a:p>
                  </a:txBody>
                  <a:tcPr>
                    <a:solidFill>
                      <a:schemeClr val="bg1"/>
                    </a:solidFill>
                  </a:tcPr>
                </a:tc>
                <a:tc>
                  <a:txBody>
                    <a:bodyPr/>
                    <a:lstStyle/>
                    <a:p>
                      <a:pPr marL="0" marR="0" lvl="0" indent="0" algn="ctr" defTabSz="4389120" rtl="0" eaLnBrk="1" fontAlgn="auto" latinLnBrk="0" hangingPunct="1">
                        <a:lnSpc>
                          <a:spcPct val="100000"/>
                        </a:lnSpc>
                        <a:spcBef>
                          <a:spcPts val="0"/>
                        </a:spcBef>
                        <a:spcAft>
                          <a:spcPts val="0"/>
                        </a:spcAft>
                        <a:buClrTx/>
                        <a:buSzTx/>
                        <a:buFontTx/>
                        <a:buNone/>
                        <a:tabLst/>
                        <a:defRPr/>
                      </a:pPr>
                      <a:r>
                        <a:rPr lang="en-US" sz="2400" b="0" i="1">
                          <a:solidFill>
                            <a:schemeClr val="tx1"/>
                          </a:solidFill>
                          <a:latin typeface="Arial" panose="020B0604020202020204" pitchFamily="34" charset="0"/>
                          <a:cs typeface="Arial" panose="020B0604020202020204" pitchFamily="34" charset="0"/>
                        </a:rPr>
                        <a:t>Figure 5: 95A TPU Stress/Strain Graph</a:t>
                      </a:r>
                    </a:p>
                  </a:txBody>
                  <a:tcPr>
                    <a:solidFill>
                      <a:schemeClr val="bg1"/>
                    </a:solidFill>
                  </a:tcPr>
                </a:tc>
                <a:extLst>
                  <a:ext uri="{0D108BD9-81ED-4DB2-BD59-A6C34878D82A}">
                    <a16:rowId xmlns:a16="http://schemas.microsoft.com/office/drawing/2014/main" val="1414049993"/>
                  </a:ext>
                </a:extLst>
              </a:tr>
            </a:tbl>
          </a:graphicData>
        </a:graphic>
      </p:graphicFrame>
      <p:pic>
        <p:nvPicPr>
          <p:cNvPr id="6" name="Picture 5" descr="Diagram&#10;&#10;Description automatically generated">
            <a:extLst>
              <a:ext uri="{FF2B5EF4-FFF2-40B4-BE49-F238E27FC236}">
                <a16:creationId xmlns:a16="http://schemas.microsoft.com/office/drawing/2014/main" id="{D004CF00-0A7C-8A07-A107-2C0F75606EB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7978540" y="15420912"/>
            <a:ext cx="5221998" cy="4634523"/>
          </a:xfrm>
          <a:prstGeom prst="rect">
            <a:avLst/>
          </a:prstGeom>
        </p:spPr>
      </p:pic>
    </p:spTree>
    <p:extLst>
      <p:ext uri="{BB962C8B-B14F-4D97-AF65-F5344CB8AC3E}">
        <p14:creationId xmlns:p14="http://schemas.microsoft.com/office/powerpoint/2010/main" val="41404811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1184543FFFA0E4791CD717191FF0349" ma:contentTypeVersion="6" ma:contentTypeDescription="Create a new document." ma:contentTypeScope="" ma:versionID="0a3fd03cc861960ec754f1de3949a5a8">
  <xsd:schema xmlns:xsd="http://www.w3.org/2001/XMLSchema" xmlns:xs="http://www.w3.org/2001/XMLSchema" xmlns:p="http://schemas.microsoft.com/office/2006/metadata/properties" xmlns:ns2="8290233a-f499-43c6-838e-3b98b99e6c44" xmlns:ns3="a73e7305-ec58-4b0f-aa4e-50e0a34d75c0" targetNamespace="http://schemas.microsoft.com/office/2006/metadata/properties" ma:root="true" ma:fieldsID="315a35e2a7979eabe330b88853e35ef8" ns2:_="" ns3:_="">
    <xsd:import namespace="8290233a-f499-43c6-838e-3b98b99e6c44"/>
    <xsd:import namespace="a73e7305-ec58-4b0f-aa4e-50e0a34d75c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90233a-f499-43c6-838e-3b98b99e6c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73e7305-ec58-4b0f-aa4e-50e0a34d75c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0886A3-5103-4530-8157-518EE6F716E7}">
  <ds:schemaRefs>
    <ds:schemaRef ds:uri="http://schemas.microsoft.com/sharepoint/v3/contenttype/forms"/>
  </ds:schemaRefs>
</ds:datastoreItem>
</file>

<file path=customXml/itemProps2.xml><?xml version="1.0" encoding="utf-8"?>
<ds:datastoreItem xmlns:ds="http://schemas.openxmlformats.org/officeDocument/2006/customXml" ds:itemID="{3682F8BF-085C-4595-B09E-88B95DFAB42B}">
  <ds:schemaRefs>
    <ds:schemaRef ds:uri="8290233a-f499-43c6-838e-3b98b99e6c44"/>
    <ds:schemaRef ds:uri="a73e7305-ec58-4b0f-aa4e-50e0a34d75c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0DA9D81-BCA5-4BFA-A77B-9BDFDA769583}">
  <ds:schemaRefs>
    <ds:schemaRef ds:uri="8290233a-f499-43c6-838e-3b98b99e6c44"/>
    <ds:schemaRef ds:uri="a73e7305-ec58-4b0f-aa4e-50e0a34d75c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4547</TotalTime>
  <Words>1401</Words>
  <Application>Microsoft Macintosh PowerPoint</Application>
  <PresentationFormat>Custom</PresentationFormat>
  <Paragraphs>113</Paragraphs>
  <Slides>1</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vt:i4>
      </vt:variant>
    </vt:vector>
  </HeadingPairs>
  <TitlesOfParts>
    <vt:vector size="4" baseType="lpstr">
      <vt:lpstr>Arial</vt:lpstr>
      <vt:lpstr>Calibri</vt:lpstr>
      <vt:lpstr>Office Theme</vt:lpstr>
      <vt:lpstr>Developmental Dysplasia of the Hip JOEE Medical Trainer</vt:lpstr>
    </vt:vector>
  </TitlesOfParts>
  <Company>Penn State Erie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Poster</dc:title>
  <dc:creator>jtr11</dc:creator>
  <cp:lastModifiedBy>Fontz, Emma G.</cp:lastModifiedBy>
  <cp:revision>233</cp:revision>
  <cp:lastPrinted>2012-11-30T22:42:07Z</cp:lastPrinted>
  <dcterms:created xsi:type="dcterms:W3CDTF">2008-05-30T19:02:25Z</dcterms:created>
  <dcterms:modified xsi:type="dcterms:W3CDTF">2023-04-04T23:34:08Z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0x01010091184543FFFA0E4791CD717191FF0349</vt:lpwstr>
  </property>
</Properties>
</file>