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
  </p:notesMasterIdLst>
  <p:sldIdLst>
    <p:sldId id="257" r:id="rId5"/>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D"/>
    <a:srgbClr val="2E5292"/>
    <a:srgbClr val="3259A0"/>
    <a:srgbClr val="335BA3"/>
    <a:srgbClr val="F4D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18F36-2441-CF4B-BC93-D1DF5D120617}" v="3" dt="2022-11-12T17:59:49.822"/>
    <p1510:client id="{3C043BE6-CC2D-25FD-049C-EBE834A8C543}" v="17" dt="2023-04-03T23:23:34.713"/>
    <p1510:client id="{81580F99-FB5A-B60A-2706-9822E3A9C20B}" v="1148" dt="2023-03-27T18:03:37.452"/>
    <p1510:client id="{8D936F3C-E04F-63CC-F8BA-0B3B2C791E43}" v="22" dt="2023-04-04T22:46:53.576"/>
    <p1510:client id="{94961FA1-2850-AFA1-213A-547A39B2D87D}" v="624" dt="2023-04-02T18:22:33.265"/>
    <p1510:client id="{9D0B4C01-2D7F-4653-C508-5797C7F86FEA}" v="15" dt="2023-04-03T23:39:06.677"/>
    <p1510:client id="{FBA32367-C467-8C5F-7077-73D65BE1AB95}" v="246" dt="2023-03-24T18:21:23.768"/>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6296"/>
  </p:normalViewPr>
  <p:slideViewPr>
    <p:cSldViewPr snapToGrid="0">
      <p:cViewPr>
        <p:scale>
          <a:sx n="40" d="100"/>
          <a:sy n="40" d="100"/>
        </p:scale>
        <p:origin x="-25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E5253-5E93-C342-B1F4-26A18FE3625A}" type="datetimeFigureOut">
              <a:rPr lang="en-US" smtClean="0"/>
              <a:t>4/4/2023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443EC-3791-3140-ADDA-E968373A3A4E}" type="slidenum">
              <a:rPr lang="en-US" smtClean="0"/>
              <a:t>‹#›</a:t>
            </a:fld>
            <a:endParaRPr lang="en-US"/>
          </a:p>
        </p:txBody>
      </p:sp>
    </p:spTree>
    <p:extLst>
      <p:ext uri="{BB962C8B-B14F-4D97-AF65-F5344CB8AC3E}">
        <p14:creationId xmlns:p14="http://schemas.microsoft.com/office/powerpoint/2010/main" val="1006636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Name for group/project????</a:t>
            </a:r>
          </a:p>
          <a:p>
            <a:r>
              <a:rPr lang="en-US"/>
              <a:t>Introduction key points??</a:t>
            </a:r>
          </a:p>
          <a:p>
            <a:r>
              <a:rPr lang="en-US"/>
              <a:t>pH results – data and graphs?</a:t>
            </a:r>
          </a:p>
        </p:txBody>
      </p:sp>
      <p:sp>
        <p:nvSpPr>
          <p:cNvPr id="4" name="Slide Number Placeholder 3"/>
          <p:cNvSpPr>
            <a:spLocks noGrp="1"/>
          </p:cNvSpPr>
          <p:nvPr>
            <p:ph type="sldNum" sz="quarter" idx="5"/>
          </p:nvPr>
        </p:nvSpPr>
        <p:spPr/>
        <p:txBody>
          <a:bodyPr/>
          <a:lstStyle/>
          <a:p>
            <a:fld id="{C77443EC-3791-3140-ADDA-E968373A3A4E}" type="slidenum">
              <a:rPr lang="en-US" smtClean="0"/>
              <a:t>1</a:t>
            </a:fld>
            <a:endParaRPr lang="en-US"/>
          </a:p>
        </p:txBody>
      </p:sp>
    </p:spTree>
    <p:extLst>
      <p:ext uri="{BB962C8B-B14F-4D97-AF65-F5344CB8AC3E}">
        <p14:creationId xmlns:p14="http://schemas.microsoft.com/office/powerpoint/2010/main" val="99012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F08A5B03-FEF3-714E-8CED-935C726E0C48}"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A5B03-FEF3-714E-8CED-935C726E0C48}"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A5B03-FEF3-714E-8CED-935C726E0C48}"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A5B03-FEF3-714E-8CED-935C726E0C48}"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A5B03-FEF3-714E-8CED-935C726E0C48}"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8A5B03-FEF3-714E-8CED-935C726E0C48}"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8A5B03-FEF3-714E-8CED-935C726E0C48}"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8A5B03-FEF3-714E-8CED-935C726E0C48}"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A5B03-FEF3-714E-8CED-935C726E0C48}"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08A5B03-FEF3-714E-8CED-935C726E0C48}"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Drag picture to placeholder or click icon to add</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08A5B03-FEF3-714E-8CED-935C726E0C48}"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5D7616-B056-7B47-B5B5-97F19174422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F08A5B03-FEF3-714E-8CED-935C726E0C48}" type="datetimeFigureOut">
              <a:rPr lang="en-US" smtClean="0"/>
              <a:t>4/4/2023</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765D7616-B056-7B47-B5B5-97F19174422E}" type="slidenum">
              <a:rPr lang="en-US" smtClean="0"/>
              <a:t>‹#›</a:t>
            </a:fld>
            <a:endParaRPr lang="en-US"/>
          </a:p>
        </p:txBody>
      </p:sp>
    </p:spTree>
    <p:extLst>
      <p:ext uri="{BB962C8B-B14F-4D97-AF65-F5344CB8AC3E}">
        <p14:creationId xmlns:p14="http://schemas.microsoft.com/office/powerpoint/2010/main" val="12790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tif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CEAB1364-068F-479A-834A-E64BD78B8366}"/>
              </a:ext>
            </a:extLst>
          </p:cNvPr>
          <p:cNvSpPr/>
          <p:nvPr/>
        </p:nvSpPr>
        <p:spPr>
          <a:xfrm>
            <a:off x="39604107" y="2816580"/>
            <a:ext cx="1961931" cy="2840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8C268F-915F-CF46-90D1-FFBBF377390C}"/>
              </a:ext>
            </a:extLst>
          </p:cNvPr>
          <p:cNvSpPr/>
          <p:nvPr/>
        </p:nvSpPr>
        <p:spPr>
          <a:xfrm>
            <a:off x="-22526" y="3973253"/>
            <a:ext cx="1540110" cy="2833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9299E5-7B1D-47E0-8E2B-F6C5825685B8}"/>
              </a:ext>
            </a:extLst>
          </p:cNvPr>
          <p:cNvPicPr>
            <a:picLocks noChangeAspect="1"/>
          </p:cNvPicPr>
          <p:nvPr/>
        </p:nvPicPr>
        <p:blipFill>
          <a:blip r:embed="rId4"/>
          <a:stretch>
            <a:fillRect/>
          </a:stretch>
        </p:blipFill>
        <p:spPr>
          <a:xfrm>
            <a:off x="1296398" y="654"/>
            <a:ext cx="4019547" cy="3798963"/>
          </a:xfrm>
          <a:prstGeom prst="flowChartConnector">
            <a:avLst/>
          </a:prstGeom>
        </p:spPr>
      </p:pic>
      <p:sp>
        <p:nvSpPr>
          <p:cNvPr id="89" name="TextBox 88">
            <a:extLst>
              <a:ext uri="{FF2B5EF4-FFF2-40B4-BE49-F238E27FC236}">
                <a16:creationId xmlns:a16="http://schemas.microsoft.com/office/drawing/2014/main" id="{BD2CEB8E-C92B-4165-97C3-9609403C1E61}"/>
              </a:ext>
            </a:extLst>
          </p:cNvPr>
          <p:cNvSpPr txBox="1"/>
          <p:nvPr/>
        </p:nvSpPr>
        <p:spPr>
          <a:xfrm>
            <a:off x="254492" y="4083201"/>
            <a:ext cx="13716000" cy="1015663"/>
          </a:xfrm>
          <a:prstGeom prst="rect">
            <a:avLst/>
          </a:prstGeom>
          <a:solidFill>
            <a:srgbClr val="F4DD34"/>
          </a:solidFill>
        </p:spPr>
        <p:txBody>
          <a:bodyPr wrap="square" lIns="91440" tIns="45720" rIns="91440" bIns="45720" rtlCol="0" anchor="ctr" anchorCtr="0">
            <a:spAutoFit/>
          </a:bodyPr>
          <a:lstStyle/>
          <a:p>
            <a:pPr algn="ctr"/>
            <a:r>
              <a:rPr lang="en-US" sz="6000" dirty="0">
                <a:latin typeface="Times New Roman"/>
                <a:cs typeface="Times New Roman"/>
              </a:rPr>
              <a:t>Abstract</a:t>
            </a:r>
            <a:endParaRPr lang="en-US" sz="6000" dirty="0">
              <a:latin typeface="Times New Roman"/>
              <a:cs typeface="Times New Roman" panose="02020603050405020304" pitchFamily="18" charset="0"/>
            </a:endParaRPr>
          </a:p>
        </p:txBody>
      </p:sp>
      <p:sp>
        <p:nvSpPr>
          <p:cNvPr id="99" name="TextBox 98">
            <a:extLst>
              <a:ext uri="{FF2B5EF4-FFF2-40B4-BE49-F238E27FC236}">
                <a16:creationId xmlns:a16="http://schemas.microsoft.com/office/drawing/2014/main" id="{3A2D06D6-6B59-FD44-9667-4D1050574C31}"/>
              </a:ext>
            </a:extLst>
          </p:cNvPr>
          <p:cNvSpPr txBox="1"/>
          <p:nvPr/>
        </p:nvSpPr>
        <p:spPr>
          <a:xfrm>
            <a:off x="29432992" y="29906019"/>
            <a:ext cx="12847740" cy="1015663"/>
          </a:xfrm>
          <a:prstGeom prst="rect">
            <a:avLst/>
          </a:prstGeom>
          <a:solidFill>
            <a:srgbClr val="F4DD34"/>
          </a:solidFill>
        </p:spPr>
        <p:txBody>
          <a:bodyPr wrap="square" rtlCol="0" anchor="ctr" anchorCtr="0">
            <a:spAutoFit/>
          </a:bodyPr>
          <a:lstStyle/>
          <a:p>
            <a:pPr algn="ctr"/>
            <a:r>
              <a:rPr lang="en-US" sz="6000" dirty="0">
                <a:cs typeface="Times New Roman" panose="02020603050405020304" pitchFamily="18" charset="0"/>
              </a:rPr>
              <a:t>Acknowledgements </a:t>
            </a:r>
          </a:p>
        </p:txBody>
      </p:sp>
      <p:sp>
        <p:nvSpPr>
          <p:cNvPr id="7" name="Arrow: Curved Up 6">
            <a:extLst>
              <a:ext uri="{FF2B5EF4-FFF2-40B4-BE49-F238E27FC236}">
                <a16:creationId xmlns:a16="http://schemas.microsoft.com/office/drawing/2014/main" id="{EC46EFB5-57D8-4FF6-93DF-218E92F23250}"/>
              </a:ext>
            </a:extLst>
          </p:cNvPr>
          <p:cNvSpPr/>
          <p:nvPr/>
        </p:nvSpPr>
        <p:spPr>
          <a:xfrm rot="16367141">
            <a:off x="-194505903" y="23810122"/>
            <a:ext cx="6251772" cy="1225520"/>
          </a:xfrm>
          <a:prstGeom prst="curvedUpArrow">
            <a:avLst>
              <a:gd name="adj1" fmla="val 25000"/>
              <a:gd name="adj2" fmla="val 49368"/>
              <a:gd name="adj3" fmla="val 32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CDD812A2-36BF-C94D-A345-EFF613CAEA98}"/>
              </a:ext>
            </a:extLst>
          </p:cNvPr>
          <p:cNvSpPr/>
          <p:nvPr/>
        </p:nvSpPr>
        <p:spPr>
          <a:xfrm>
            <a:off x="33853414" y="1489140"/>
            <a:ext cx="7174523" cy="1599131"/>
          </a:xfrm>
          <a:prstGeom prst="rect">
            <a:avLst/>
          </a:prstGeom>
          <a:solidFill>
            <a:srgbClr val="005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EFFF1805-4DC8-684C-98F5-1E196387E8DB}"/>
              </a:ext>
            </a:extLst>
          </p:cNvPr>
          <p:cNvPicPr>
            <a:picLocks noChangeAspect="1"/>
          </p:cNvPicPr>
          <p:nvPr/>
        </p:nvPicPr>
        <p:blipFill>
          <a:blip r:embed="rId5"/>
          <a:stretch>
            <a:fillRect/>
          </a:stretch>
        </p:blipFill>
        <p:spPr>
          <a:xfrm>
            <a:off x="38577195" y="95111"/>
            <a:ext cx="3751316" cy="3803904"/>
          </a:xfrm>
          <a:prstGeom prst="rect">
            <a:avLst/>
          </a:prstGeom>
        </p:spPr>
      </p:pic>
      <p:sp>
        <p:nvSpPr>
          <p:cNvPr id="51" name="TextBox 50">
            <a:extLst>
              <a:ext uri="{FF2B5EF4-FFF2-40B4-BE49-F238E27FC236}">
                <a16:creationId xmlns:a16="http://schemas.microsoft.com/office/drawing/2014/main" id="{428DE0F5-536C-BC44-A790-726643B0D26D}"/>
              </a:ext>
            </a:extLst>
          </p:cNvPr>
          <p:cNvSpPr txBox="1"/>
          <p:nvPr/>
        </p:nvSpPr>
        <p:spPr>
          <a:xfrm>
            <a:off x="14990634" y="15023356"/>
            <a:ext cx="137927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just">
              <a:buFont typeface="Wingdings" pitchFamily="2" charset="2"/>
              <a:buChar char="§"/>
            </a:pPr>
            <a:endParaRPr lang="en-US" sz="4000" dirty="0">
              <a:ea typeface="+mn-lt"/>
              <a:cs typeface="+mn-lt"/>
            </a:endParaRPr>
          </a:p>
        </p:txBody>
      </p:sp>
      <p:sp>
        <p:nvSpPr>
          <p:cNvPr id="63" name="TextBox 62">
            <a:extLst>
              <a:ext uri="{FF2B5EF4-FFF2-40B4-BE49-F238E27FC236}">
                <a16:creationId xmlns:a16="http://schemas.microsoft.com/office/drawing/2014/main" id="{EB522578-2E34-304F-BEFB-BE6528D74686}"/>
              </a:ext>
            </a:extLst>
          </p:cNvPr>
          <p:cNvSpPr txBox="1"/>
          <p:nvPr/>
        </p:nvSpPr>
        <p:spPr>
          <a:xfrm>
            <a:off x="14744505" y="4227492"/>
            <a:ext cx="13716000" cy="1015663"/>
          </a:xfrm>
          <a:prstGeom prst="rect">
            <a:avLst/>
          </a:prstGeom>
          <a:solidFill>
            <a:srgbClr val="F4DD34"/>
          </a:solidFill>
        </p:spPr>
        <p:txBody>
          <a:bodyPr wrap="square" rtlCol="0" anchor="ctr" anchorCtr="0">
            <a:spAutoFit/>
          </a:bodyPr>
          <a:lstStyle/>
          <a:p>
            <a:pPr algn="ctr"/>
            <a:r>
              <a:rPr lang="en-US" sz="6000" dirty="0">
                <a:cs typeface="Times New Roman" panose="02020603050405020304" pitchFamily="18" charset="0"/>
              </a:rPr>
              <a:t>Hypothesis</a:t>
            </a:r>
          </a:p>
        </p:txBody>
      </p:sp>
      <p:sp>
        <p:nvSpPr>
          <p:cNvPr id="67" name="TextBox 66">
            <a:extLst>
              <a:ext uri="{FF2B5EF4-FFF2-40B4-BE49-F238E27FC236}">
                <a16:creationId xmlns:a16="http://schemas.microsoft.com/office/drawing/2014/main" id="{A383B855-21B8-1E46-BF45-8336A009CC4C}"/>
              </a:ext>
            </a:extLst>
          </p:cNvPr>
          <p:cNvSpPr txBox="1"/>
          <p:nvPr/>
        </p:nvSpPr>
        <p:spPr>
          <a:xfrm>
            <a:off x="29802520" y="4110850"/>
            <a:ext cx="13716000" cy="1015663"/>
          </a:xfrm>
          <a:prstGeom prst="rect">
            <a:avLst/>
          </a:prstGeom>
          <a:solidFill>
            <a:srgbClr val="F4DD34"/>
          </a:solidFill>
        </p:spPr>
        <p:txBody>
          <a:bodyPr wrap="square" lIns="91440" tIns="45720" rIns="91440" bIns="45720" rtlCol="0" anchor="ctr" anchorCtr="0">
            <a:spAutoFit/>
          </a:bodyPr>
          <a:lstStyle/>
          <a:p>
            <a:pPr algn="ctr"/>
            <a:r>
              <a:rPr lang="en-US" sz="6000" dirty="0">
                <a:latin typeface="Times New Roman"/>
                <a:cs typeface="Times New Roman"/>
              </a:rPr>
              <a:t>Results</a:t>
            </a:r>
            <a:endParaRPr lang="en-US" sz="6000" dirty="0">
              <a:latin typeface="Times New Roman"/>
              <a:cs typeface="Times New Roman" panose="02020603050405020304" pitchFamily="18" charset="0"/>
            </a:endParaRPr>
          </a:p>
        </p:txBody>
      </p:sp>
      <p:sp>
        <p:nvSpPr>
          <p:cNvPr id="68" name="TextBox 67">
            <a:extLst>
              <a:ext uri="{FF2B5EF4-FFF2-40B4-BE49-F238E27FC236}">
                <a16:creationId xmlns:a16="http://schemas.microsoft.com/office/drawing/2014/main" id="{D2ABA1A8-F001-E54C-8529-E60DAE3CDC08}"/>
              </a:ext>
            </a:extLst>
          </p:cNvPr>
          <p:cNvSpPr txBox="1"/>
          <p:nvPr/>
        </p:nvSpPr>
        <p:spPr>
          <a:xfrm>
            <a:off x="29310508" y="25363303"/>
            <a:ext cx="13092707" cy="1015663"/>
          </a:xfrm>
          <a:prstGeom prst="rect">
            <a:avLst/>
          </a:prstGeom>
          <a:solidFill>
            <a:srgbClr val="F4DD34"/>
          </a:solidFill>
        </p:spPr>
        <p:txBody>
          <a:bodyPr wrap="square" rtlCol="0" anchor="ctr" anchorCtr="0">
            <a:spAutoFit/>
          </a:bodyPr>
          <a:lstStyle/>
          <a:p>
            <a:pPr algn="ctr"/>
            <a:r>
              <a:rPr lang="en-US" sz="6000" dirty="0">
                <a:cs typeface="Times New Roman" panose="02020603050405020304" pitchFamily="18" charset="0"/>
              </a:rPr>
              <a:t>Future perspectives</a:t>
            </a:r>
            <a:endParaRPr lang="en-US" sz="6600" dirty="0">
              <a:cs typeface="Times New Roman" panose="02020603050405020304" pitchFamily="18" charset="0"/>
            </a:endParaRPr>
          </a:p>
        </p:txBody>
      </p:sp>
      <p:sp>
        <p:nvSpPr>
          <p:cNvPr id="91" name="TextBox 90">
            <a:extLst>
              <a:ext uri="{FF2B5EF4-FFF2-40B4-BE49-F238E27FC236}">
                <a16:creationId xmlns:a16="http://schemas.microsoft.com/office/drawing/2014/main" id="{03BBD4F3-437F-5649-91D6-77768EA79E2C}"/>
              </a:ext>
            </a:extLst>
          </p:cNvPr>
          <p:cNvSpPr txBox="1"/>
          <p:nvPr/>
        </p:nvSpPr>
        <p:spPr>
          <a:xfrm>
            <a:off x="14962835" y="7474456"/>
            <a:ext cx="13893100" cy="1015663"/>
          </a:xfrm>
          <a:prstGeom prst="rect">
            <a:avLst/>
          </a:prstGeom>
          <a:solidFill>
            <a:srgbClr val="F4DD34"/>
          </a:solidFill>
        </p:spPr>
        <p:txBody>
          <a:bodyPr wrap="square" lIns="91440" tIns="45720" rIns="91440" bIns="45720" rtlCol="0" anchor="ctr" anchorCtr="0">
            <a:spAutoFit/>
          </a:bodyPr>
          <a:lstStyle/>
          <a:p>
            <a:pPr algn="ctr"/>
            <a:r>
              <a:rPr lang="en-US" sz="6000" dirty="0">
                <a:latin typeface="Times New Roman"/>
                <a:cs typeface="Times New Roman"/>
              </a:rPr>
              <a:t>Experimental design</a:t>
            </a:r>
            <a:endParaRPr lang="en-US" sz="6600" dirty="0">
              <a:latin typeface="Times New Roman"/>
              <a:cs typeface="Times New Roman"/>
            </a:endParaRPr>
          </a:p>
        </p:txBody>
      </p:sp>
      <p:sp>
        <p:nvSpPr>
          <p:cNvPr id="2" name="TextBox 1">
            <a:extLst>
              <a:ext uri="{FF2B5EF4-FFF2-40B4-BE49-F238E27FC236}">
                <a16:creationId xmlns:a16="http://schemas.microsoft.com/office/drawing/2014/main" id="{293CBD51-A281-67B1-72E5-453F434F3114}"/>
              </a:ext>
            </a:extLst>
          </p:cNvPr>
          <p:cNvSpPr txBox="1"/>
          <p:nvPr/>
        </p:nvSpPr>
        <p:spPr>
          <a:xfrm>
            <a:off x="348648" y="5397184"/>
            <a:ext cx="13792704" cy="274536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300" dirty="0">
                <a:ea typeface="+mn-lt"/>
                <a:cs typeface="+mn-lt"/>
              </a:rPr>
              <a:t>Aerospace physiology observes many different aspects of cell reproduction and how they can be used for medical purposes. Planarian has attracted increased attention in the regeneration field for its usefulness as an important organism due to its regeneration ability and it has become increasingly useful to use as a model system to study the effects of environmental factors on cell regeneration. In the present study we subjected planarian worms to different factors including UV light, extreme temperatures and microgravity to observe the rate of regeneration. This experiment has been successfully applied in a classroom setting to demonstrate the importance of environment in organism. In addition, the findings will benefit the medical industry in their research to understand how human cells might be able to replicate planaria stem cells to fight off diseases and cancer cells. This study will be a step in the right direction in understanding cell regeneration in humans.</a:t>
            </a:r>
          </a:p>
          <a:p>
            <a:pPr algn="just"/>
            <a:endParaRPr lang="en-US" sz="4400" dirty="0">
              <a:solidFill>
                <a:srgbClr val="000000"/>
              </a:solidFill>
              <a:latin typeface="Times New Roman"/>
              <a:cs typeface="Calibri"/>
            </a:endParaRPr>
          </a:p>
          <a:p>
            <a:endParaRPr lang="en-US" sz="4800" b="0" i="0" u="none" strike="noStrike" dirty="0">
              <a:solidFill>
                <a:srgbClr val="212121"/>
              </a:solidFill>
              <a:effectLst/>
              <a:latin typeface="Cambria" panose="02040503050406030204" pitchFamily="18" charset="0"/>
            </a:endParaRPr>
          </a:p>
          <a:p>
            <a:endParaRPr lang="en-US" sz="4800" dirty="0">
              <a:solidFill>
                <a:srgbClr val="212121"/>
              </a:solidFill>
              <a:latin typeface="Cambria" panose="02040503050406030204" pitchFamily="18" charset="0"/>
            </a:endParaRPr>
          </a:p>
          <a:p>
            <a:endParaRPr lang="en-US" sz="4800" b="0" i="0" u="none" strike="noStrike" dirty="0">
              <a:solidFill>
                <a:srgbClr val="212121"/>
              </a:solidFill>
              <a:effectLst/>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pPr marL="685800" indent="-685800">
              <a:buFont typeface="Arial" panose="020B0604020202020204" pitchFamily="34" charset="0"/>
              <a:buChar char="•"/>
            </a:pPr>
            <a:endParaRPr lang="en-US" sz="4800" dirty="0">
              <a:solidFill>
                <a:srgbClr val="212121"/>
              </a:solidFill>
              <a:latin typeface="Cambria" panose="02040503050406030204" pitchFamily="18" charset="0"/>
            </a:endParaRPr>
          </a:p>
          <a:p>
            <a:endParaRPr lang="en-US" sz="4800" dirty="0">
              <a:solidFill>
                <a:srgbClr val="212121"/>
              </a:solidFill>
              <a:latin typeface="Cambria" panose="02040503050406030204" pitchFamily="18" charset="0"/>
            </a:endParaRPr>
          </a:p>
          <a:p>
            <a:endParaRPr lang="en-US" sz="4800" b="0" i="0" u="none" strike="noStrike" dirty="0">
              <a:solidFill>
                <a:srgbClr val="212121"/>
              </a:solidFill>
              <a:effectLst/>
              <a:latin typeface="Cambria" panose="02040503050406030204" pitchFamily="18" charset="0"/>
            </a:endParaRPr>
          </a:p>
          <a:p>
            <a:endParaRPr lang="en-US" sz="4800" dirty="0">
              <a:solidFill>
                <a:srgbClr val="212121"/>
              </a:solidFill>
              <a:latin typeface="Cambria" panose="02040503050406030204" pitchFamily="18" charset="0"/>
            </a:endParaRPr>
          </a:p>
          <a:p>
            <a:endParaRPr lang="en-US" sz="4800" b="0" i="0" u="none" strike="noStrike" dirty="0">
              <a:solidFill>
                <a:srgbClr val="212121"/>
              </a:solidFill>
              <a:effectLst/>
              <a:latin typeface="Cambria" panose="02040503050406030204" pitchFamily="18" charset="0"/>
            </a:endParaRPr>
          </a:p>
          <a:p>
            <a:endParaRPr lang="en-US" sz="4800" dirty="0">
              <a:solidFill>
                <a:srgbClr val="212121"/>
              </a:solidFill>
              <a:latin typeface="Cambria" panose="02040503050406030204" pitchFamily="18" charset="0"/>
            </a:endParaRPr>
          </a:p>
          <a:p>
            <a:endParaRPr lang="en-US" sz="4800" b="0" i="0" u="none" strike="noStrike" dirty="0">
              <a:solidFill>
                <a:srgbClr val="212121"/>
              </a:solidFill>
              <a:effectLst/>
              <a:latin typeface="Cambria" panose="02040503050406030204" pitchFamily="18" charset="0"/>
            </a:endParaRPr>
          </a:p>
          <a:p>
            <a:endParaRPr lang="en-US" sz="4800" dirty="0">
              <a:solidFill>
                <a:srgbClr val="212121"/>
              </a:solidFill>
              <a:latin typeface="Cambria" panose="02040503050406030204" pitchFamily="18" charset="0"/>
            </a:endParaRPr>
          </a:p>
        </p:txBody>
      </p:sp>
      <p:pic>
        <p:nvPicPr>
          <p:cNvPr id="5" name="Picture 7" descr="Diagram&#10;&#10;Description automatically generated">
            <a:extLst>
              <a:ext uri="{FF2B5EF4-FFF2-40B4-BE49-F238E27FC236}">
                <a16:creationId xmlns:a16="http://schemas.microsoft.com/office/drawing/2014/main" id="{EF1912C5-BF8B-1AA6-D6E0-BCD01ACCD69E}"/>
              </a:ext>
            </a:extLst>
          </p:cNvPr>
          <p:cNvPicPr>
            <a:picLocks noChangeAspect="1"/>
          </p:cNvPicPr>
          <p:nvPr/>
        </p:nvPicPr>
        <p:blipFill>
          <a:blip r:embed="rId6"/>
          <a:stretch>
            <a:fillRect/>
          </a:stretch>
        </p:blipFill>
        <p:spPr>
          <a:xfrm>
            <a:off x="14646603" y="8827307"/>
            <a:ext cx="14786389" cy="10327928"/>
          </a:xfrm>
          <a:prstGeom prst="rect">
            <a:avLst/>
          </a:prstGeom>
        </p:spPr>
      </p:pic>
      <p:sp>
        <p:nvSpPr>
          <p:cNvPr id="9" name="TextBox 8">
            <a:extLst>
              <a:ext uri="{FF2B5EF4-FFF2-40B4-BE49-F238E27FC236}">
                <a16:creationId xmlns:a16="http://schemas.microsoft.com/office/drawing/2014/main" id="{029E3A46-D2C4-059C-4CFC-A7D6A6F99575}"/>
              </a:ext>
            </a:extLst>
          </p:cNvPr>
          <p:cNvSpPr txBox="1"/>
          <p:nvPr/>
        </p:nvSpPr>
        <p:spPr>
          <a:xfrm>
            <a:off x="29507542" y="26500596"/>
            <a:ext cx="1267097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4000" dirty="0">
                <a:latin typeface="Times New Roman"/>
                <a:cs typeface="Calibri"/>
              </a:rPr>
              <a:t>To take this project to the next step we will continue our study to understand why that after the three-week regeneration process that the regenerated planaria will show behavioral changes, and how we can stop the planaria from experiencing the stimuli changes.</a:t>
            </a:r>
          </a:p>
        </p:txBody>
      </p:sp>
      <p:pic>
        <p:nvPicPr>
          <p:cNvPr id="10" name="Picture 10" descr="Diagram&#10;&#10;Description automatically generated">
            <a:extLst>
              <a:ext uri="{FF2B5EF4-FFF2-40B4-BE49-F238E27FC236}">
                <a16:creationId xmlns:a16="http://schemas.microsoft.com/office/drawing/2014/main" id="{DE527DCB-CD69-1FA5-3D00-5AC03AC38F48}"/>
              </a:ext>
            </a:extLst>
          </p:cNvPr>
          <p:cNvPicPr>
            <a:picLocks noChangeAspect="1"/>
          </p:cNvPicPr>
          <p:nvPr/>
        </p:nvPicPr>
        <p:blipFill>
          <a:blip r:embed="rId7"/>
          <a:stretch>
            <a:fillRect/>
          </a:stretch>
        </p:blipFill>
        <p:spPr>
          <a:xfrm>
            <a:off x="31447931" y="5602533"/>
            <a:ext cx="10699275" cy="7652008"/>
          </a:xfrm>
          <a:prstGeom prst="rect">
            <a:avLst/>
          </a:prstGeom>
        </p:spPr>
      </p:pic>
      <p:sp>
        <p:nvSpPr>
          <p:cNvPr id="16" name="TextBox 15">
            <a:extLst>
              <a:ext uri="{FF2B5EF4-FFF2-40B4-BE49-F238E27FC236}">
                <a16:creationId xmlns:a16="http://schemas.microsoft.com/office/drawing/2014/main" id="{F06F4F7A-4E1D-BBAE-FF80-EBB95C90ACF8}"/>
              </a:ext>
            </a:extLst>
          </p:cNvPr>
          <p:cNvSpPr txBox="1"/>
          <p:nvPr/>
        </p:nvSpPr>
        <p:spPr>
          <a:xfrm>
            <a:off x="14753634" y="5574142"/>
            <a:ext cx="1389310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i="1" dirty="0">
                <a:latin typeface="Times New Roman"/>
                <a:cs typeface="Times New Roman"/>
              </a:rPr>
              <a:t>Extreme environmental factors will inhibit the ability of planarian worms to regenerate. </a:t>
            </a:r>
          </a:p>
        </p:txBody>
      </p:sp>
      <p:sp>
        <p:nvSpPr>
          <p:cNvPr id="3" name="TextBox 2">
            <a:extLst>
              <a:ext uri="{FF2B5EF4-FFF2-40B4-BE49-F238E27FC236}">
                <a16:creationId xmlns:a16="http://schemas.microsoft.com/office/drawing/2014/main" id="{8995FE57-C47E-6C3B-4B28-0630AE0BC40B}"/>
              </a:ext>
            </a:extLst>
          </p:cNvPr>
          <p:cNvSpPr txBox="1"/>
          <p:nvPr/>
        </p:nvSpPr>
        <p:spPr>
          <a:xfrm>
            <a:off x="5636573" y="25687"/>
            <a:ext cx="3239588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chemeClr val="bg1"/>
                </a:solidFill>
                <a:latin typeface="Times New Roman"/>
                <a:cs typeface="Calibri"/>
              </a:rPr>
              <a:t>Regenerating Planaria. </a:t>
            </a:r>
          </a:p>
          <a:p>
            <a:pPr algn="ctr"/>
            <a:r>
              <a:rPr lang="en-US" sz="8000" b="1" dirty="0">
                <a:solidFill>
                  <a:schemeClr val="bg1"/>
                </a:solidFill>
                <a:latin typeface="Times New Roman"/>
                <a:cs typeface="Calibri"/>
              </a:rPr>
              <a:t>Effects of Environmental Factors on Cell Regeneration</a:t>
            </a:r>
            <a:endParaRPr lang="en-US" sz="8000" b="1" dirty="0">
              <a:solidFill>
                <a:schemeClr val="bg1"/>
              </a:solidFill>
              <a:latin typeface="Times New Roman"/>
              <a:cs typeface="Times New Roman"/>
            </a:endParaRPr>
          </a:p>
        </p:txBody>
      </p:sp>
      <p:sp>
        <p:nvSpPr>
          <p:cNvPr id="8" name="TextBox 7">
            <a:extLst>
              <a:ext uri="{FF2B5EF4-FFF2-40B4-BE49-F238E27FC236}">
                <a16:creationId xmlns:a16="http://schemas.microsoft.com/office/drawing/2014/main" id="{4926A307-A2E1-7220-1AAC-3A916B1A8B86}"/>
              </a:ext>
            </a:extLst>
          </p:cNvPr>
          <p:cNvSpPr txBox="1"/>
          <p:nvPr/>
        </p:nvSpPr>
        <p:spPr>
          <a:xfrm>
            <a:off x="9794098" y="2880824"/>
            <a:ext cx="335610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err="1">
                <a:solidFill>
                  <a:schemeClr val="bg1"/>
                </a:solidFill>
                <a:latin typeface="Times New Roman"/>
                <a:cs typeface="Calibri"/>
              </a:rPr>
              <a:t>Ja'Hann</a:t>
            </a:r>
            <a:r>
              <a:rPr lang="en-US" sz="5400" dirty="0">
                <a:solidFill>
                  <a:schemeClr val="bg1"/>
                </a:solidFill>
                <a:latin typeface="Times New Roman"/>
                <a:cs typeface="Calibri"/>
              </a:rPr>
              <a:t> </a:t>
            </a:r>
            <a:r>
              <a:rPr lang="en-US" sz="5400" dirty="0" err="1">
                <a:solidFill>
                  <a:schemeClr val="bg1"/>
                </a:solidFill>
                <a:latin typeface="Times New Roman"/>
                <a:cs typeface="Calibri"/>
              </a:rPr>
              <a:t>Hannor</a:t>
            </a:r>
            <a:r>
              <a:rPr lang="en-US" sz="5400" dirty="0">
                <a:solidFill>
                  <a:schemeClr val="bg1"/>
                </a:solidFill>
                <a:latin typeface="Times New Roman"/>
                <a:cs typeface="Calibri"/>
              </a:rPr>
              <a:t> and Alba Chavez. Aerospace Physiology, Embry- Aeronautical University</a:t>
            </a:r>
            <a:endParaRPr lang="en-US" sz="5400" dirty="0">
              <a:solidFill>
                <a:schemeClr val="bg1"/>
              </a:solidFill>
              <a:latin typeface="Times New Roman"/>
              <a:cs typeface="Times New Roman"/>
            </a:endParaRPr>
          </a:p>
        </p:txBody>
      </p:sp>
      <p:sp>
        <p:nvSpPr>
          <p:cNvPr id="13" name="TextBox 12">
            <a:extLst>
              <a:ext uri="{FF2B5EF4-FFF2-40B4-BE49-F238E27FC236}">
                <a16:creationId xmlns:a16="http://schemas.microsoft.com/office/drawing/2014/main" id="{CE67E9E1-7826-0E03-1C80-9C9B93A72840}"/>
              </a:ext>
            </a:extLst>
          </p:cNvPr>
          <p:cNvSpPr txBox="1"/>
          <p:nvPr/>
        </p:nvSpPr>
        <p:spPr>
          <a:xfrm>
            <a:off x="444139" y="17909104"/>
            <a:ext cx="13716000" cy="1015663"/>
          </a:xfrm>
          <a:prstGeom prst="rect">
            <a:avLst/>
          </a:prstGeom>
          <a:solidFill>
            <a:srgbClr val="F4DD34"/>
          </a:solidFill>
        </p:spPr>
        <p:txBody>
          <a:bodyPr wrap="square" lIns="91440" tIns="45720" rIns="91440" bIns="45720" rtlCol="0" anchor="ctr" anchorCtr="0">
            <a:spAutoFit/>
          </a:bodyPr>
          <a:lstStyle/>
          <a:p>
            <a:pPr algn="ctr"/>
            <a:r>
              <a:rPr lang="en-US" sz="6000" dirty="0">
                <a:latin typeface="Times New Roman"/>
                <a:cs typeface="Times New Roman"/>
              </a:rPr>
              <a:t>Introduction</a:t>
            </a:r>
            <a:endParaRPr lang="en-US" sz="6000" dirty="0">
              <a:latin typeface="Times New Roman"/>
              <a:cs typeface="Times New Roman" panose="02020603050405020304" pitchFamily="18" charset="0"/>
            </a:endParaRPr>
          </a:p>
        </p:txBody>
      </p:sp>
      <p:pic>
        <p:nvPicPr>
          <p:cNvPr id="11" name="Picture 13" descr="A picture containing website&#10;&#10;Description automatically generated">
            <a:extLst>
              <a:ext uri="{FF2B5EF4-FFF2-40B4-BE49-F238E27FC236}">
                <a16:creationId xmlns:a16="http://schemas.microsoft.com/office/drawing/2014/main" id="{E2B10777-2A75-4A3C-ACC6-4B5AAC478C51}"/>
              </a:ext>
            </a:extLst>
          </p:cNvPr>
          <p:cNvPicPr>
            <a:picLocks noChangeAspect="1"/>
          </p:cNvPicPr>
          <p:nvPr/>
        </p:nvPicPr>
        <p:blipFill rotWithShape="1">
          <a:blip r:embed="rId8"/>
          <a:srcRect r="5317"/>
          <a:stretch/>
        </p:blipFill>
        <p:spPr>
          <a:xfrm>
            <a:off x="14625664" y="20350948"/>
            <a:ext cx="14421393" cy="9164860"/>
          </a:xfrm>
          <a:prstGeom prst="rect">
            <a:avLst/>
          </a:prstGeom>
        </p:spPr>
      </p:pic>
      <p:pic>
        <p:nvPicPr>
          <p:cNvPr id="14" name="Picture 13" descr="Diagram&#10;&#10;Description automatically generated">
            <a:extLst>
              <a:ext uri="{FF2B5EF4-FFF2-40B4-BE49-F238E27FC236}">
                <a16:creationId xmlns:a16="http://schemas.microsoft.com/office/drawing/2014/main" id="{FA6C1D6E-0D90-783B-4DD9-77C5704FE5BC}"/>
              </a:ext>
            </a:extLst>
          </p:cNvPr>
          <p:cNvPicPr>
            <a:picLocks noChangeAspect="1"/>
          </p:cNvPicPr>
          <p:nvPr/>
        </p:nvPicPr>
        <p:blipFill rotWithShape="1">
          <a:blip r:embed="rId9"/>
          <a:srcRect l="15942" t="4046" r="37955" b="6225"/>
          <a:stretch/>
        </p:blipFill>
        <p:spPr>
          <a:xfrm>
            <a:off x="5979542" y="20422719"/>
            <a:ext cx="8407079" cy="11454036"/>
          </a:xfrm>
          <a:prstGeom prst="rect">
            <a:avLst/>
          </a:prstGeom>
        </p:spPr>
      </p:pic>
      <p:sp>
        <p:nvSpPr>
          <p:cNvPr id="15" name="TextBox 14">
            <a:extLst>
              <a:ext uri="{FF2B5EF4-FFF2-40B4-BE49-F238E27FC236}">
                <a16:creationId xmlns:a16="http://schemas.microsoft.com/office/drawing/2014/main" id="{89CF79FB-5622-E447-25C0-C770409BD875}"/>
              </a:ext>
            </a:extLst>
          </p:cNvPr>
          <p:cNvSpPr txBox="1"/>
          <p:nvPr/>
        </p:nvSpPr>
        <p:spPr>
          <a:xfrm>
            <a:off x="348648" y="19714135"/>
            <a:ext cx="6536127" cy="9571851"/>
          </a:xfrm>
          <a:prstGeom prst="rect">
            <a:avLst/>
          </a:prstGeom>
          <a:noFill/>
          <a:ln w="76200">
            <a:solidFill>
              <a:schemeClr val="tx1"/>
            </a:solidFill>
          </a:ln>
        </p:spPr>
        <p:txBody>
          <a:bodyPr wrap="square" rtlCol="0">
            <a:spAutoFit/>
          </a:bodyPr>
          <a:lstStyle/>
          <a:p>
            <a:pPr marL="685800" indent="-685800">
              <a:buFont typeface="Arial" panose="020B0604020202020204" pitchFamily="34" charset="0"/>
              <a:buChar char="•"/>
            </a:pPr>
            <a:r>
              <a:rPr lang="en-US" sz="4400" dirty="0">
                <a:solidFill>
                  <a:srgbClr val="212121"/>
                </a:solidFill>
                <a:latin typeface="Cambria" panose="02040503050406030204" pitchFamily="18" charset="0"/>
              </a:rPr>
              <a:t>Is regeneration possible in humans under extreme environments?</a:t>
            </a:r>
          </a:p>
          <a:p>
            <a:pPr marL="685800" indent="-685800">
              <a:buFont typeface="Arial" panose="020B0604020202020204" pitchFamily="34" charset="0"/>
              <a:buChar char="•"/>
            </a:pPr>
            <a:r>
              <a:rPr lang="en-US" sz="4400" dirty="0">
                <a:solidFill>
                  <a:srgbClr val="212121"/>
                </a:solidFill>
                <a:latin typeface="Cambria" panose="02040503050406030204" pitchFamily="18" charset="0"/>
              </a:rPr>
              <a:t>Planaria share 123 regenerative genes with mice and humans (Figure 1)</a:t>
            </a:r>
          </a:p>
          <a:p>
            <a:pPr marL="685800" indent="-685800">
              <a:buFont typeface="Arial" panose="020B0604020202020204" pitchFamily="34" charset="0"/>
              <a:buChar char="•"/>
            </a:pPr>
            <a:r>
              <a:rPr lang="en-US" sz="4400" dirty="0">
                <a:solidFill>
                  <a:srgbClr val="212121"/>
                </a:solidFill>
                <a:latin typeface="Cambria" panose="02040503050406030204" pitchFamily="18" charset="0"/>
              </a:rPr>
              <a:t>Observing phenotypic changes in mice and planaria would shed light into human regeneration. </a:t>
            </a:r>
          </a:p>
          <a:p>
            <a:endParaRPr lang="en-US" sz="4400" dirty="0"/>
          </a:p>
        </p:txBody>
      </p:sp>
      <p:sp>
        <p:nvSpPr>
          <p:cNvPr id="19" name="Rectangle 18">
            <a:extLst>
              <a:ext uri="{FF2B5EF4-FFF2-40B4-BE49-F238E27FC236}">
                <a16:creationId xmlns:a16="http://schemas.microsoft.com/office/drawing/2014/main" id="{0BB22B91-6445-7FC4-8A54-3E407BC44252}"/>
              </a:ext>
            </a:extLst>
          </p:cNvPr>
          <p:cNvSpPr/>
          <p:nvPr/>
        </p:nvSpPr>
        <p:spPr>
          <a:xfrm>
            <a:off x="30218912" y="5455253"/>
            <a:ext cx="11197242" cy="7677658"/>
          </a:xfrm>
          <a:prstGeom prst="rect">
            <a:avLst/>
          </a:prstGeom>
          <a:noFill/>
          <a:ln w="76200">
            <a:solidFill>
              <a:srgbClr val="005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E64B878-65B6-BB8C-6DF1-FCBC6DAFFAE4}"/>
              </a:ext>
            </a:extLst>
          </p:cNvPr>
          <p:cNvSpPr txBox="1"/>
          <p:nvPr/>
        </p:nvSpPr>
        <p:spPr>
          <a:xfrm>
            <a:off x="15209308" y="19233303"/>
            <a:ext cx="13716000" cy="1015663"/>
          </a:xfrm>
          <a:prstGeom prst="rect">
            <a:avLst/>
          </a:prstGeom>
          <a:solidFill>
            <a:srgbClr val="F4DD34"/>
          </a:solidFill>
        </p:spPr>
        <p:txBody>
          <a:bodyPr wrap="square" lIns="91440" tIns="45720" rIns="91440" bIns="45720" rtlCol="0" anchor="ctr" anchorCtr="0">
            <a:spAutoFit/>
          </a:bodyPr>
          <a:lstStyle/>
          <a:p>
            <a:pPr algn="ctr"/>
            <a:r>
              <a:rPr lang="en-US" sz="6000" dirty="0">
                <a:latin typeface="Times New Roman"/>
                <a:cs typeface="Times New Roman"/>
              </a:rPr>
              <a:t>Results</a:t>
            </a:r>
            <a:endParaRPr lang="en-US" sz="6000" dirty="0">
              <a:latin typeface="Times New Roman"/>
              <a:cs typeface="Times New Roman" panose="02020603050405020304" pitchFamily="18" charset="0"/>
            </a:endParaRPr>
          </a:p>
        </p:txBody>
      </p:sp>
      <p:sp>
        <p:nvSpPr>
          <p:cNvPr id="21" name="TextBox 20">
            <a:extLst>
              <a:ext uri="{FF2B5EF4-FFF2-40B4-BE49-F238E27FC236}">
                <a16:creationId xmlns:a16="http://schemas.microsoft.com/office/drawing/2014/main" id="{48625E14-73D0-4B0A-EAB7-86E17A0878BE}"/>
              </a:ext>
            </a:extLst>
          </p:cNvPr>
          <p:cNvSpPr txBox="1"/>
          <p:nvPr/>
        </p:nvSpPr>
        <p:spPr>
          <a:xfrm>
            <a:off x="15170251" y="29345051"/>
            <a:ext cx="13792704" cy="2308324"/>
          </a:xfrm>
          <a:prstGeom prst="rect">
            <a:avLst/>
          </a:prstGeom>
          <a:noFill/>
        </p:spPr>
        <p:txBody>
          <a:bodyPr wrap="square" lIns="91440" tIns="45720" rIns="91440" bIns="45720" rtlCol="0" anchor="t">
            <a:spAutoFit/>
          </a:bodyPr>
          <a:lstStyle/>
          <a:p>
            <a:pPr algn="just"/>
            <a:r>
              <a:rPr lang="en-US" sz="3600" b="1" i="1" dirty="0"/>
              <a:t>Results</a:t>
            </a:r>
            <a:r>
              <a:rPr lang="en-US" sz="3600" dirty="0"/>
              <a:t>: A) Planarian worm after treatment. B) Control produced full regeneration. C) Microgravity and D) UV light produced slow regeneration and mutated heads. E) Hot temperature showed the most severe effect and F) Cold temperature produced full regeneration.</a:t>
            </a:r>
          </a:p>
        </p:txBody>
      </p:sp>
      <p:sp>
        <p:nvSpPr>
          <p:cNvPr id="22" name="TextBox 21">
            <a:extLst>
              <a:ext uri="{FF2B5EF4-FFF2-40B4-BE49-F238E27FC236}">
                <a16:creationId xmlns:a16="http://schemas.microsoft.com/office/drawing/2014/main" id="{300FFD42-C823-B064-EC47-BB51BF0928FF}"/>
              </a:ext>
            </a:extLst>
          </p:cNvPr>
          <p:cNvSpPr txBox="1"/>
          <p:nvPr/>
        </p:nvSpPr>
        <p:spPr>
          <a:xfrm>
            <a:off x="18578155" y="21008350"/>
            <a:ext cx="1175657" cy="1209242"/>
          </a:xfrm>
          <a:prstGeom prst="rect">
            <a:avLst/>
          </a:prstGeom>
          <a:noFill/>
        </p:spPr>
        <p:txBody>
          <a:bodyPr wrap="square" rtlCol="0">
            <a:spAutoFit/>
          </a:bodyPr>
          <a:lstStyle/>
          <a:p>
            <a:r>
              <a:rPr lang="en-US" dirty="0"/>
              <a:t>A</a:t>
            </a:r>
          </a:p>
        </p:txBody>
      </p:sp>
      <p:sp>
        <p:nvSpPr>
          <p:cNvPr id="24" name="TextBox 23">
            <a:extLst>
              <a:ext uri="{FF2B5EF4-FFF2-40B4-BE49-F238E27FC236}">
                <a16:creationId xmlns:a16="http://schemas.microsoft.com/office/drawing/2014/main" id="{CE35D98D-2D8D-316F-CFFA-094E0FD8973F}"/>
              </a:ext>
            </a:extLst>
          </p:cNvPr>
          <p:cNvSpPr txBox="1"/>
          <p:nvPr/>
        </p:nvSpPr>
        <p:spPr>
          <a:xfrm>
            <a:off x="23071459" y="20927615"/>
            <a:ext cx="1175657" cy="1209242"/>
          </a:xfrm>
          <a:prstGeom prst="rect">
            <a:avLst/>
          </a:prstGeom>
          <a:noFill/>
        </p:spPr>
        <p:txBody>
          <a:bodyPr wrap="square" rtlCol="0">
            <a:spAutoFit/>
          </a:bodyPr>
          <a:lstStyle/>
          <a:p>
            <a:r>
              <a:rPr lang="en-US" dirty="0"/>
              <a:t>B</a:t>
            </a:r>
          </a:p>
        </p:txBody>
      </p:sp>
      <p:sp>
        <p:nvSpPr>
          <p:cNvPr id="25" name="TextBox 24">
            <a:extLst>
              <a:ext uri="{FF2B5EF4-FFF2-40B4-BE49-F238E27FC236}">
                <a16:creationId xmlns:a16="http://schemas.microsoft.com/office/drawing/2014/main" id="{504DDBAA-0BA5-0FA1-8CCC-5794323D639F}"/>
              </a:ext>
            </a:extLst>
          </p:cNvPr>
          <p:cNvSpPr txBox="1"/>
          <p:nvPr/>
        </p:nvSpPr>
        <p:spPr>
          <a:xfrm>
            <a:off x="27408364" y="20868710"/>
            <a:ext cx="1175657" cy="1209242"/>
          </a:xfrm>
          <a:prstGeom prst="rect">
            <a:avLst/>
          </a:prstGeom>
          <a:noFill/>
        </p:spPr>
        <p:txBody>
          <a:bodyPr wrap="square" rtlCol="0">
            <a:spAutoFit/>
          </a:bodyPr>
          <a:lstStyle/>
          <a:p>
            <a:r>
              <a:rPr lang="en-US" dirty="0"/>
              <a:t>C</a:t>
            </a:r>
          </a:p>
        </p:txBody>
      </p:sp>
      <p:sp>
        <p:nvSpPr>
          <p:cNvPr id="27" name="TextBox 26">
            <a:extLst>
              <a:ext uri="{FF2B5EF4-FFF2-40B4-BE49-F238E27FC236}">
                <a16:creationId xmlns:a16="http://schemas.microsoft.com/office/drawing/2014/main" id="{4FECB021-B94B-9B71-32F0-8A455A72BA20}"/>
              </a:ext>
            </a:extLst>
          </p:cNvPr>
          <p:cNvSpPr txBox="1"/>
          <p:nvPr/>
        </p:nvSpPr>
        <p:spPr>
          <a:xfrm>
            <a:off x="18603310" y="25176700"/>
            <a:ext cx="1175657" cy="1209242"/>
          </a:xfrm>
          <a:prstGeom prst="rect">
            <a:avLst/>
          </a:prstGeom>
          <a:noFill/>
        </p:spPr>
        <p:txBody>
          <a:bodyPr wrap="square" rtlCol="0">
            <a:spAutoFit/>
          </a:bodyPr>
          <a:lstStyle/>
          <a:p>
            <a:r>
              <a:rPr lang="en-US" dirty="0"/>
              <a:t>D</a:t>
            </a:r>
          </a:p>
        </p:txBody>
      </p:sp>
      <p:sp>
        <p:nvSpPr>
          <p:cNvPr id="28" name="TextBox 27">
            <a:extLst>
              <a:ext uri="{FF2B5EF4-FFF2-40B4-BE49-F238E27FC236}">
                <a16:creationId xmlns:a16="http://schemas.microsoft.com/office/drawing/2014/main" id="{C4444032-3B2E-025B-A703-DA7E42A99144}"/>
              </a:ext>
            </a:extLst>
          </p:cNvPr>
          <p:cNvSpPr txBox="1"/>
          <p:nvPr/>
        </p:nvSpPr>
        <p:spPr>
          <a:xfrm>
            <a:off x="23066603" y="25134172"/>
            <a:ext cx="1175657" cy="1209242"/>
          </a:xfrm>
          <a:prstGeom prst="rect">
            <a:avLst/>
          </a:prstGeom>
          <a:noFill/>
        </p:spPr>
        <p:txBody>
          <a:bodyPr wrap="square" rtlCol="0">
            <a:spAutoFit/>
          </a:bodyPr>
          <a:lstStyle/>
          <a:p>
            <a:r>
              <a:rPr lang="en-US" dirty="0"/>
              <a:t>E</a:t>
            </a:r>
          </a:p>
        </p:txBody>
      </p:sp>
      <p:sp>
        <p:nvSpPr>
          <p:cNvPr id="29" name="TextBox 28">
            <a:extLst>
              <a:ext uri="{FF2B5EF4-FFF2-40B4-BE49-F238E27FC236}">
                <a16:creationId xmlns:a16="http://schemas.microsoft.com/office/drawing/2014/main" id="{5D408AAF-8E2B-17AD-D71B-E3EA3B420203}"/>
              </a:ext>
            </a:extLst>
          </p:cNvPr>
          <p:cNvSpPr txBox="1"/>
          <p:nvPr/>
        </p:nvSpPr>
        <p:spPr>
          <a:xfrm>
            <a:off x="27563529" y="25125535"/>
            <a:ext cx="1175657" cy="1209242"/>
          </a:xfrm>
          <a:prstGeom prst="rect">
            <a:avLst/>
          </a:prstGeom>
          <a:noFill/>
        </p:spPr>
        <p:txBody>
          <a:bodyPr wrap="square" rtlCol="0">
            <a:spAutoFit/>
          </a:bodyPr>
          <a:lstStyle/>
          <a:p>
            <a:r>
              <a:rPr lang="en-US" dirty="0"/>
              <a:t>F</a:t>
            </a:r>
          </a:p>
        </p:txBody>
      </p:sp>
      <p:sp>
        <p:nvSpPr>
          <p:cNvPr id="31" name="Rectangle 30">
            <a:extLst>
              <a:ext uri="{FF2B5EF4-FFF2-40B4-BE49-F238E27FC236}">
                <a16:creationId xmlns:a16="http://schemas.microsoft.com/office/drawing/2014/main" id="{354A8778-2F54-A492-C9B8-98A75D449873}"/>
              </a:ext>
            </a:extLst>
          </p:cNvPr>
          <p:cNvSpPr/>
          <p:nvPr/>
        </p:nvSpPr>
        <p:spPr>
          <a:xfrm>
            <a:off x="14516190" y="8778490"/>
            <a:ext cx="14786389" cy="10126112"/>
          </a:xfrm>
          <a:prstGeom prst="rect">
            <a:avLst/>
          </a:prstGeom>
          <a:noFill/>
          <a:ln w="76200">
            <a:solidFill>
              <a:srgbClr val="005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Chart, scatter chart&#10;&#10;Description automatically generated">
            <a:extLst>
              <a:ext uri="{FF2B5EF4-FFF2-40B4-BE49-F238E27FC236}">
                <a16:creationId xmlns:a16="http://schemas.microsoft.com/office/drawing/2014/main" id="{F95D4333-9541-095A-68E0-3F4FB3038473}"/>
              </a:ext>
            </a:extLst>
          </p:cNvPr>
          <p:cNvPicPr>
            <a:picLocks noChangeAspect="1"/>
          </p:cNvPicPr>
          <p:nvPr/>
        </p:nvPicPr>
        <p:blipFill rotWithShape="1">
          <a:blip r:embed="rId10"/>
          <a:srcRect t="7136"/>
          <a:stretch/>
        </p:blipFill>
        <p:spPr>
          <a:xfrm>
            <a:off x="33695821" y="19590334"/>
            <a:ext cx="8431673" cy="5586366"/>
          </a:xfrm>
          <a:prstGeom prst="rect">
            <a:avLst/>
          </a:prstGeom>
        </p:spPr>
      </p:pic>
      <p:pic>
        <p:nvPicPr>
          <p:cNvPr id="35" name="Picture 34" descr="Chart, scatter chart&#10;&#10;Description automatically generated">
            <a:extLst>
              <a:ext uri="{FF2B5EF4-FFF2-40B4-BE49-F238E27FC236}">
                <a16:creationId xmlns:a16="http://schemas.microsoft.com/office/drawing/2014/main" id="{0324ADAD-A74F-184A-BCFD-DF9D6C74C9D9}"/>
              </a:ext>
            </a:extLst>
          </p:cNvPr>
          <p:cNvPicPr>
            <a:picLocks noChangeAspect="1"/>
          </p:cNvPicPr>
          <p:nvPr/>
        </p:nvPicPr>
        <p:blipFill rotWithShape="1">
          <a:blip r:embed="rId11"/>
          <a:srcRect t="7959"/>
          <a:stretch/>
        </p:blipFill>
        <p:spPr>
          <a:xfrm>
            <a:off x="33408088" y="13608931"/>
            <a:ext cx="8920423" cy="5924747"/>
          </a:xfrm>
          <a:prstGeom prst="rect">
            <a:avLst/>
          </a:prstGeom>
        </p:spPr>
      </p:pic>
      <p:sp>
        <p:nvSpPr>
          <p:cNvPr id="36" name="TextBox 35">
            <a:extLst>
              <a:ext uri="{FF2B5EF4-FFF2-40B4-BE49-F238E27FC236}">
                <a16:creationId xmlns:a16="http://schemas.microsoft.com/office/drawing/2014/main" id="{8065A400-19A5-46ED-F402-A000FD3B3AEC}"/>
              </a:ext>
            </a:extLst>
          </p:cNvPr>
          <p:cNvSpPr txBox="1"/>
          <p:nvPr/>
        </p:nvSpPr>
        <p:spPr>
          <a:xfrm>
            <a:off x="30218912" y="13730561"/>
            <a:ext cx="11644261" cy="11394974"/>
          </a:xfrm>
          <a:prstGeom prst="rect">
            <a:avLst/>
          </a:prstGeom>
          <a:noFill/>
          <a:ln w="76200">
            <a:solidFill>
              <a:schemeClr val="tx1"/>
            </a:solidFill>
          </a:ln>
        </p:spPr>
        <p:txBody>
          <a:bodyPr wrap="square" rtlCol="0">
            <a:spAutoFit/>
          </a:bodyPr>
          <a:lstStyle/>
          <a:p>
            <a:endParaRPr lang="en-US" sz="4400" dirty="0"/>
          </a:p>
        </p:txBody>
      </p:sp>
      <p:pic>
        <p:nvPicPr>
          <p:cNvPr id="38" name="Picture 37" descr="A picture containing shape&#10;&#10;Description automatically generated">
            <a:extLst>
              <a:ext uri="{FF2B5EF4-FFF2-40B4-BE49-F238E27FC236}">
                <a16:creationId xmlns:a16="http://schemas.microsoft.com/office/drawing/2014/main" id="{95870F73-21A3-B254-D776-DEE1D54614B7}"/>
              </a:ext>
            </a:extLst>
          </p:cNvPr>
          <p:cNvPicPr>
            <a:picLocks noChangeAspect="1"/>
          </p:cNvPicPr>
          <p:nvPr/>
        </p:nvPicPr>
        <p:blipFill rotWithShape="1">
          <a:blip r:embed="rId12"/>
          <a:srcRect l="44869" t="41405"/>
          <a:stretch/>
        </p:blipFill>
        <p:spPr>
          <a:xfrm>
            <a:off x="30962572" y="14626389"/>
            <a:ext cx="2632625" cy="2842668"/>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924C140-BA52-93CE-B474-163D43A7619D}"/>
              </a:ext>
            </a:extLst>
          </p:cNvPr>
          <p:cNvPicPr>
            <a:picLocks noChangeAspect="1"/>
          </p:cNvPicPr>
          <p:nvPr/>
        </p:nvPicPr>
        <p:blipFill rotWithShape="1">
          <a:blip r:embed="rId13"/>
          <a:srcRect l="51159"/>
          <a:stretch/>
        </p:blipFill>
        <p:spPr>
          <a:xfrm>
            <a:off x="30464180" y="19547934"/>
            <a:ext cx="3068871" cy="4056955"/>
          </a:xfrm>
          <a:prstGeom prst="rect">
            <a:avLst/>
          </a:prstGeom>
        </p:spPr>
      </p:pic>
      <p:sp>
        <p:nvSpPr>
          <p:cNvPr id="41" name="TextBox 40">
            <a:extLst>
              <a:ext uri="{FF2B5EF4-FFF2-40B4-BE49-F238E27FC236}">
                <a16:creationId xmlns:a16="http://schemas.microsoft.com/office/drawing/2014/main" id="{504E2658-05A3-3B5D-4F93-46E253B1F031}"/>
              </a:ext>
            </a:extLst>
          </p:cNvPr>
          <p:cNvSpPr txBox="1"/>
          <p:nvPr/>
        </p:nvSpPr>
        <p:spPr>
          <a:xfrm>
            <a:off x="29771863" y="31114766"/>
            <a:ext cx="12355631" cy="1077218"/>
          </a:xfrm>
          <a:prstGeom prst="rect">
            <a:avLst/>
          </a:prstGeom>
          <a:noFill/>
        </p:spPr>
        <p:txBody>
          <a:bodyPr wrap="square" rtlCol="0">
            <a:spAutoFit/>
          </a:bodyPr>
          <a:lstStyle/>
          <a:p>
            <a:r>
              <a:rPr lang="en-US" sz="3200" dirty="0"/>
              <a:t>We would like to thank the Bio 121L students for their participation (Spring 2022 and 2023).</a:t>
            </a:r>
          </a:p>
        </p:txBody>
      </p:sp>
    </p:spTree>
    <p:extLst>
      <p:ext uri="{BB962C8B-B14F-4D97-AF65-F5344CB8AC3E}">
        <p14:creationId xmlns:p14="http://schemas.microsoft.com/office/powerpoint/2010/main" val="16257679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6E7E0EFD54AD4EA25D06C49620CE4A" ma:contentTypeVersion="7" ma:contentTypeDescription="Create a new document." ma:contentTypeScope="" ma:versionID="0f4e0c494a0b0eafcd38182b06202899">
  <xsd:schema xmlns:xsd="http://www.w3.org/2001/XMLSchema" xmlns:xs="http://www.w3.org/2001/XMLSchema" xmlns:p="http://schemas.microsoft.com/office/2006/metadata/properties" xmlns:ns3="429533c4-b786-40a4-9c77-73995de88544" xmlns:ns4="0699b923-e1db-478f-900e-bf597b09faa1" targetNamespace="http://schemas.microsoft.com/office/2006/metadata/properties" ma:root="true" ma:fieldsID="80cb8943c3566b0f7a34b24eb397604f" ns3:_="" ns4:_="">
    <xsd:import namespace="429533c4-b786-40a4-9c77-73995de88544"/>
    <xsd:import namespace="0699b923-e1db-478f-900e-bf597b09fa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9533c4-b786-40a4-9c77-73995de885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9b923-e1db-478f-900e-bf597b09faa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2C6E9C-CD0E-49DB-8FAC-7471301E74E6}">
  <ds:schemaRefs>
    <ds:schemaRef ds:uri="0699b923-e1db-478f-900e-bf597b09faa1"/>
    <ds:schemaRef ds:uri="429533c4-b786-40a4-9c77-73995de885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4320C4-F429-4689-88A3-49FA846591B5}">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429533c4-b786-40a4-9c77-73995de88544"/>
    <ds:schemaRef ds:uri="http://www.w3.org/XML/1998/namespace"/>
    <ds:schemaRef ds:uri="http://purl.org/dc/dcmitype/"/>
    <ds:schemaRef ds:uri="http://schemas.microsoft.com/office/infopath/2007/PartnerControls"/>
    <ds:schemaRef ds:uri="0699b923-e1db-478f-900e-bf597b09faa1"/>
    <ds:schemaRef ds:uri="http://purl.org/dc/terms/"/>
  </ds:schemaRefs>
</ds:datastoreItem>
</file>

<file path=customXml/itemProps3.xml><?xml version="1.0" encoding="utf-8"?>
<ds:datastoreItem xmlns:ds="http://schemas.openxmlformats.org/officeDocument/2006/customXml" ds:itemID="{11AE3EF8-0CCD-4EF1-BE6F-CEF4E9140E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3253</TotalTime>
  <Words>381</Words>
  <Application>Microsoft Office PowerPoint</Application>
  <PresentationFormat>Custom</PresentationFormat>
  <Paragraphs>47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Crystal S.</dc:creator>
  <cp:lastModifiedBy>Chavez, Alba A.</cp:lastModifiedBy>
  <cp:revision>375</cp:revision>
  <dcterms:created xsi:type="dcterms:W3CDTF">2017-03-31T18:56:26Z</dcterms:created>
  <dcterms:modified xsi:type="dcterms:W3CDTF">2023-04-05T03:25:53Z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0x010100946E7E0EFD54AD4EA25D06C49620CE4A</vt:lpwstr>
  </property>
</Properties>
</file>