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" roundtripDataSignature="AMtx7miiBMFCMjqeOgfXHfOUe36INWx7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9CFCC-82F9-9BCF-B4A7-7B6B3FDBBDCE}" v="332" dt="2022-11-10T00:01:35.741"/>
    <p1510:client id="{2CFB8B0F-8990-4754-B4CE-2004AB5DA8A1}" v="680" vWet="682" dt="2022-10-18T15:52:23.200"/>
    <p1510:client id="{449AE396-8520-7579-0A82-08775ADC27E4}" v="21" dt="2022-10-18T17:09:15.110"/>
    <p1510:client id="{48A6670A-D3A1-3E49-2FB5-1573089DB2DC}" v="2116" dt="2022-10-18T13:02:13.613"/>
    <p1510:client id="{9556F077-52CE-1511-E084-340F80457F4B}" v="641" dt="2022-10-19T17:27:35.941"/>
    <p1510:client id="{9593F431-7CCF-D69C-7BD1-A69B54CBE993}" v="91" dt="2022-10-26T15:22:37.514"/>
    <p1510:client id="{BE04F8B4-21B3-9AB5-EF34-B28EAE0BD26D}" v="73" dt="2022-10-21T00:33:22.628"/>
    <p1510:client id="{D5BA5A0E-6225-DFA4-F2B1-CAD0BF26018E}" v="419" dt="2022-10-18T15:52:45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129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doi.org/10.1371/journal.pone.02299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doi.org/10.3390/nu13010203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doi.org/10.1007/s11274-020-02941-z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/>
        </p:nvSpPr>
        <p:spPr>
          <a:xfrm>
            <a:off x="29609201" y="25215662"/>
            <a:ext cx="13463062" cy="7069689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9609201" y="13110714"/>
            <a:ext cx="13484072" cy="1150854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5587373" y="8301759"/>
            <a:ext cx="13008029" cy="2416760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719654" y="16613395"/>
            <a:ext cx="13863605" cy="892998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719654" y="8301759"/>
            <a:ext cx="13872210" cy="785178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0" y="1000875"/>
            <a:ext cx="43891200" cy="6761621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951428" y="847794"/>
            <a:ext cx="36279920" cy="3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lt1"/>
              </a:buClr>
              <a:buSzPts val="10400"/>
            </a:pPr>
            <a:r>
              <a:rPr lang="en-US" sz="8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Investigating Antioxidant Properties of Melanin Nanoparticles for Drug Delivery and Countering Cytotoxic Effects of Free Radicals</a:t>
            </a:r>
          </a:p>
        </p:txBody>
      </p:sp>
      <p:sp>
        <p:nvSpPr>
          <p:cNvPr id="92" name="Google Shape;92;p14"/>
          <p:cNvSpPr txBox="1"/>
          <p:nvPr/>
        </p:nvSpPr>
        <p:spPr>
          <a:xfrm>
            <a:off x="489900" y="4373397"/>
            <a:ext cx="42684690" cy="324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6600"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Giulia Stewart</a:t>
            </a:r>
            <a:r>
              <a:rPr lang="en-US" sz="6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*, Luke Paget*, </a:t>
            </a:r>
            <a:r>
              <a:rPr lang="en-US" sz="6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Foram Madiyar</a:t>
            </a:r>
            <a:endParaRPr lang="en-US" sz="6600" b="0" i="0" u="none" strike="noStrike" cap="none" dirty="0">
              <a:solidFill>
                <a:schemeClr val="lt1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*Department of Aerospace Physiology and Neurobiology, Department of Physical Science, Embry Riddle Aeronautical University, Daytona Beach, FL</a:t>
            </a:r>
            <a:endParaRPr sz="6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3" name="Google Shape;93;p14" descr="Embry–Riddle Aeronautical University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978" y="2065602"/>
            <a:ext cx="2937450" cy="29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225009" y="9829744"/>
            <a:ext cx="840949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SzPts val="4000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Melanin, an organic dark pigment naturally produced in most mammals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’ skin tissues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, is known to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neutralize reactive oxygen (ROS) and reactive nitrogen species (RNS).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 This project’s objective is to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produce a synthetic melanin nanoparticle (MNP)-based drug delivery system, capable of neutralizing ROS and RNS in affected tissues.</a:t>
            </a:r>
            <a:endParaRPr lang="en-US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327431" y="24003000"/>
            <a:ext cx="119475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Times New Roman"/>
              </a:rPr>
              <a:t>Fig </a:t>
            </a: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Summary of potential biomedical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Times New Roman"/>
              </a:rPr>
              <a:t> applications of synthetic melanin nanoparticles.</a:t>
            </a:r>
            <a:endParaRPr lang="en-US" sz="3600" b="0" i="0" u="none" strike="noStrike" cap="none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6172111" y="22907216"/>
            <a:ext cx="11746500" cy="1077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3600" b="1" dirty="0">
                <a:latin typeface="Calibri"/>
                <a:cs typeface="Times New Roman"/>
              </a:rPr>
              <a:t>Question: Can PEG-MNPs deliver drugs and amplify their antioxidant potential?</a:t>
            </a:r>
          </a:p>
          <a:p>
            <a:pPr algn="just"/>
            <a:endParaRPr lang="en-US" sz="3600" b="1" dirty="0">
              <a:latin typeface="Calibri"/>
              <a:cs typeface="Times New Roman"/>
            </a:endParaRPr>
          </a:p>
          <a:p>
            <a:pPr algn="just"/>
            <a:r>
              <a:rPr lang="en-US" sz="3600" b="1" dirty="0">
                <a:solidFill>
                  <a:schemeClr val="dk1"/>
                </a:solidFill>
                <a:latin typeface="Calibri"/>
                <a:cs typeface="Times New Roman"/>
              </a:rPr>
              <a:t>Objective: synthesis of MNP-based drug delivery system + replication of natural melanin's antioxidant properties</a:t>
            </a:r>
            <a:endParaRPr lang="en-US" sz="3600" dirty="0">
              <a:solidFill>
                <a:schemeClr val="dk1"/>
              </a:solidFill>
              <a:latin typeface="Calibri"/>
            </a:endParaRPr>
          </a:p>
          <a:p>
            <a:pPr algn="just"/>
            <a:endParaRPr lang="en-US" sz="4000" dirty="0">
              <a:latin typeface="Calibri"/>
              <a:cs typeface="Times New Roman"/>
            </a:endParaRP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1. Synthesis of PEG-MNP solutions</a:t>
            </a:r>
            <a:endParaRPr lang="en-US" sz="4000" dirty="0">
              <a:latin typeface="Calibri"/>
            </a:endParaRP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2. Loading of PEG-MNPs with </a:t>
            </a:r>
            <a:r>
              <a:rPr lang="en-US" sz="4000" dirty="0" err="1">
                <a:latin typeface="Calibri"/>
                <a:cs typeface="Times New Roman"/>
              </a:rPr>
              <a:t>DOx</a:t>
            </a:r>
            <a:r>
              <a:rPr lang="en-US" sz="4000" dirty="0">
                <a:latin typeface="Calibri"/>
                <a:cs typeface="Times New Roman"/>
              </a:rPr>
              <a:t> (doxorubicin)</a:t>
            </a: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3. Quantification of antioxidant potential of:</a:t>
            </a:r>
          </a:p>
          <a:p>
            <a:pPr algn="just"/>
            <a:endParaRPr lang="en-US" sz="4000" dirty="0">
              <a:latin typeface="Calibri"/>
              <a:cs typeface="Times New Roman"/>
            </a:endParaRP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       - </a:t>
            </a:r>
            <a:r>
              <a:rPr lang="en-US" sz="4000" dirty="0" err="1">
                <a:latin typeface="Calibri"/>
                <a:cs typeface="Times New Roman"/>
              </a:rPr>
              <a:t>DOx</a:t>
            </a:r>
            <a:r>
              <a:rPr lang="en-US" sz="4000" dirty="0">
                <a:latin typeface="Calibri"/>
                <a:cs typeface="Times New Roman"/>
              </a:rPr>
              <a:t> (control)</a:t>
            </a:r>
            <a:endParaRPr lang="en-US" sz="4000" dirty="0">
              <a:latin typeface="Calibri"/>
            </a:endParaRP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       - PEG-MNPs</a:t>
            </a: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       - </a:t>
            </a:r>
            <a:r>
              <a:rPr lang="en-US" sz="4000" dirty="0" err="1">
                <a:latin typeface="Calibri"/>
                <a:cs typeface="Times New Roman"/>
              </a:rPr>
              <a:t>DOx</a:t>
            </a:r>
            <a:r>
              <a:rPr lang="en-US" sz="4000" dirty="0">
                <a:latin typeface="Calibri"/>
                <a:cs typeface="Times New Roman"/>
              </a:rPr>
              <a:t>-PEG-MNPs</a:t>
            </a:r>
          </a:p>
          <a:p>
            <a:pPr algn="just"/>
            <a:endParaRPr lang="en-US" sz="4000" dirty="0">
              <a:latin typeface="Calibri"/>
              <a:cs typeface="Times New Roman"/>
            </a:endParaRPr>
          </a:p>
          <a:p>
            <a:pPr algn="just"/>
            <a:r>
              <a:rPr lang="en-US" sz="4000" dirty="0">
                <a:latin typeface="Calibri"/>
                <a:cs typeface="Times New Roman"/>
              </a:rPr>
              <a:t>     4. Controlled drug-release studies on </a:t>
            </a:r>
            <a:r>
              <a:rPr lang="en-US" sz="4000" dirty="0" err="1">
                <a:latin typeface="Calibri"/>
                <a:cs typeface="Times New Roman"/>
              </a:rPr>
              <a:t>DOx</a:t>
            </a:r>
            <a:r>
              <a:rPr lang="en-US" sz="4000" dirty="0">
                <a:latin typeface="Calibri"/>
                <a:cs typeface="Times New Roman"/>
              </a:rPr>
              <a:t>-PEG-MNPs</a:t>
            </a:r>
          </a:p>
          <a:p>
            <a:pPr algn="just"/>
            <a:endParaRPr lang="en-US" sz="3600" dirty="0">
              <a:latin typeface="Calibri"/>
              <a:cs typeface="Times New Roman"/>
            </a:endParaRPr>
          </a:p>
          <a:p>
            <a:pPr algn="just"/>
            <a:endParaRPr lang="en-US" sz="3600" b="1" dirty="0">
              <a:latin typeface="Times New Roman"/>
              <a:cs typeface="Times New Roman"/>
            </a:endParaRPr>
          </a:p>
          <a:p>
            <a:pPr algn="just"/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9035000" y="24807825"/>
            <a:ext cx="1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0281398" y="14527178"/>
            <a:ext cx="1227221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3600" b="1" dirty="0">
                <a:latin typeface="Calibri"/>
                <a:ea typeface="Times New Roman"/>
                <a:cs typeface="Times New Roman"/>
                <a:sym typeface="Times New Roman"/>
              </a:rPr>
              <a:t>RADIATION-INDUCED ROS and RNS in mice cells:</a:t>
            </a:r>
            <a:endParaRPr lang="en-US" sz="3600" dirty="0">
              <a:latin typeface="Calibri"/>
              <a:ea typeface="Times New Roman"/>
            </a:endParaRPr>
          </a:p>
          <a:p>
            <a:r>
              <a:rPr lang="en-US" sz="3600" b="1" dirty="0">
                <a:latin typeface="Calibri"/>
                <a:ea typeface="Times New Roman"/>
                <a:cs typeface="Times New Roman"/>
                <a:sym typeface="Times New Roman"/>
              </a:rPr>
              <a:t>Question: Can PEG-MNP treatment of cells prior/post exposure to UV rays decrease ROS/RNS? </a:t>
            </a:r>
            <a:endParaRPr lang="en-US" sz="3600" dirty="0">
              <a:latin typeface="Calibri"/>
              <a:ea typeface="Times New Roman"/>
            </a:endParaRPr>
          </a:p>
          <a:p>
            <a:endParaRPr lang="en-US"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4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endParaRPr lang="en-US"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l="19870" r="16765"/>
          <a:stretch/>
        </p:blipFill>
        <p:spPr>
          <a:xfrm>
            <a:off x="9913119" y="9781756"/>
            <a:ext cx="4510424" cy="54075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6132703" y="15853251"/>
            <a:ext cx="12109125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4000"/>
            </a:pP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Fig 4: SEM of gold-coated 3% PVA-MNPs </a:t>
            </a:r>
            <a:endParaRPr lang="en-US" sz="3600" dirty="0">
              <a:latin typeface="Calibri"/>
              <a:ea typeface="Times New Roman"/>
              <a:cs typeface="Times New Roman"/>
            </a:endParaRPr>
          </a:p>
          <a:p>
            <a:pPr>
              <a:buSzPts val="4000"/>
            </a:pP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Fig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Times New Roman"/>
              </a:rPr>
              <a:t>: Schematic image of the experimental </a:t>
            </a: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setup for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sym typeface="Times New Roman"/>
              </a:rPr>
              <a:t> the synthesis of eumelanin </a:t>
            </a:r>
            <a:r>
              <a:rPr lang="en-US" sz="3600" dirty="0">
                <a:latin typeface="Calibri"/>
                <a:ea typeface="Times New Roman"/>
                <a:cs typeface="Times New Roman"/>
                <a:sym typeface="Times New Roman"/>
              </a:rPr>
              <a:t>nanoparticles</a:t>
            </a:r>
          </a:p>
          <a:p>
            <a:pPr>
              <a:buSzPts val="4000"/>
            </a:pPr>
            <a:endParaRPr lang="en-US" sz="3600" b="0" i="0" u="none" strike="noStrike" cap="none" dirty="0">
              <a:solidFill>
                <a:srgbClr val="000000"/>
              </a:solidFill>
              <a:latin typeface="Calibri"/>
              <a:ea typeface="Times New Roman"/>
              <a:cs typeface="Times New Roman"/>
              <a:sym typeface="Times New Roman"/>
            </a:endParaRPr>
          </a:p>
          <a:p>
            <a:pPr>
              <a:buSzPts val="4000"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9747618" y="8514650"/>
            <a:ext cx="1277545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Characterization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 Methods of Nanoparticles</a:t>
            </a:r>
            <a:endParaRPr lang="en-US" dirty="0">
              <a:solidFill>
                <a:schemeClr val="dk1"/>
              </a:solidFill>
              <a:latin typeface="Calibri"/>
            </a:endParaRPr>
          </a:p>
          <a:p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  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 FTIR analysis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 </a:t>
            </a:r>
            <a:endParaRPr dirty="0">
              <a:solidFill>
                <a:schemeClr val="dk1"/>
              </a:solidFill>
              <a:latin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Times New Roman"/>
                <a:cs typeface="Times New Roman"/>
                <a:sym typeface="Times New Roman"/>
              </a:rPr>
              <a:t>SEM images with Energy Dispersive X-­Ray</a:t>
            </a:r>
            <a:endParaRPr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1325280" y="8639960"/>
            <a:ext cx="79906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Introduction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325280" y="17114537"/>
            <a:ext cx="113688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5400" b="1">
                <a:latin typeface="Times New Roman"/>
                <a:ea typeface="Times New Roman"/>
                <a:cs typeface="Times New Roman"/>
                <a:sym typeface="Times New Roman"/>
              </a:rPr>
              <a:t>Melanin: Biomedical applications 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6149663" y="21731947"/>
            <a:ext cx="87988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> Materials and Methods</a:t>
            </a:r>
            <a:endParaRPr lang="en-US" dirty="0"/>
          </a:p>
        </p:txBody>
      </p:sp>
      <p:sp>
        <p:nvSpPr>
          <p:cNvPr id="114" name="Google Shape;114;p14"/>
          <p:cNvSpPr txBox="1"/>
          <p:nvPr/>
        </p:nvSpPr>
        <p:spPr>
          <a:xfrm>
            <a:off x="30166439" y="13325064"/>
            <a:ext cx="118142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Future Applications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30166439" y="25552030"/>
            <a:ext cx="113660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References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AEA110-87D7-DF04-0573-ECC2158D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93" y="18291535"/>
            <a:ext cx="5724413" cy="55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39CAB-2F6C-44B6-DC02-F4B67002F768}"/>
              </a:ext>
            </a:extLst>
          </p:cNvPr>
          <p:cNvSpPr txBox="1"/>
          <p:nvPr/>
        </p:nvSpPr>
        <p:spPr>
          <a:xfrm>
            <a:off x="7325883" y="18528525"/>
            <a:ext cx="6896316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3600" dirty="0">
                <a:latin typeface="Calibri"/>
                <a:cs typeface="Times New Roman"/>
              </a:rPr>
              <a:t>Drug loading and delivery system </a:t>
            </a:r>
            <a:endParaRPr lang="en-US" sz="3600" dirty="0">
              <a:latin typeface="Calibri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cs typeface="Times New Roman"/>
                <a:sym typeface="Arial"/>
              </a:rPr>
              <a:t>Antioxidant properties for anti-inflammatory therapies and free radical scavenging</a:t>
            </a:r>
            <a:r>
              <a:rPr lang="en-US" sz="3600" dirty="0">
                <a:latin typeface="Calibri"/>
                <a:cs typeface="Times New Roman"/>
              </a:rPr>
              <a:t> </a:t>
            </a:r>
          </a:p>
          <a:p>
            <a:endParaRPr lang="en-US" sz="3600" b="0" i="0" u="none" strike="noStrike" cap="none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"/>
                <a:cs typeface="Times New Roman"/>
              </a:rPr>
              <a:t>Goal: combination of both for novel treatments and multi-purpose drug delivery</a:t>
            </a:r>
            <a:endParaRPr lang="en-US" sz="3600" b="0" i="0" u="none" strike="noStrike" cap="none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7541420-5CB7-5220-C98C-11E432B3C47B}"/>
              </a:ext>
            </a:extLst>
          </p:cNvPr>
          <p:cNvSpPr/>
          <p:nvPr/>
        </p:nvSpPr>
        <p:spPr>
          <a:xfrm>
            <a:off x="22100123" y="28545003"/>
            <a:ext cx="186141" cy="1562100"/>
          </a:xfrm>
          <a:prstGeom prst="rightBr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BEC05-5028-8BDA-4116-9942A61D3476}"/>
              </a:ext>
            </a:extLst>
          </p:cNvPr>
          <p:cNvSpPr txBox="1"/>
          <p:nvPr/>
        </p:nvSpPr>
        <p:spPr>
          <a:xfrm>
            <a:off x="22552260" y="28688625"/>
            <a:ext cx="5334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</a:rPr>
              <a:t>Antioxidant assays and DPPH assays</a:t>
            </a:r>
          </a:p>
        </p:txBody>
      </p:sp>
      <p:pic>
        <p:nvPicPr>
          <p:cNvPr id="7" name="Picture 7" descr="A picture containing indoor, cluttered, kitchen appliance, food processor&#10;&#10;Description automatically generated">
            <a:extLst>
              <a:ext uri="{FF2B5EF4-FFF2-40B4-BE49-F238E27FC236}">
                <a16:creationId xmlns:a16="http://schemas.microsoft.com/office/drawing/2014/main" id="{3CD2A4E4-4DC7-8C14-6DE9-2F53DD99C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3726" y="9738615"/>
            <a:ext cx="4834885" cy="6106695"/>
          </a:xfrm>
          <a:prstGeom prst="rect">
            <a:avLst/>
          </a:prstGeom>
        </p:spPr>
      </p:pic>
      <p:pic>
        <p:nvPicPr>
          <p:cNvPr id="8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C159B2FA-138D-3212-7030-4F265587E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7948" y="9746556"/>
            <a:ext cx="6743273" cy="6106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A07FF-C369-6860-63F2-858E8C72A517}"/>
              </a:ext>
            </a:extLst>
          </p:cNvPr>
          <p:cNvSpPr txBox="1"/>
          <p:nvPr/>
        </p:nvSpPr>
        <p:spPr>
          <a:xfrm>
            <a:off x="16119133" y="8649016"/>
            <a:ext cx="122990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latin typeface="Times New Roman"/>
              </a:rPr>
              <a:t>III. Previous Results</a:t>
            </a:r>
          </a:p>
        </p:txBody>
      </p:sp>
      <p:pic>
        <p:nvPicPr>
          <p:cNvPr id="11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C91CCF26-49F6-A291-0938-80366C8AB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560" y="26572733"/>
            <a:ext cx="8274940" cy="4892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32075E-337F-02A5-28F6-FE258F092F15}"/>
              </a:ext>
            </a:extLst>
          </p:cNvPr>
          <p:cNvSpPr txBox="1"/>
          <p:nvPr/>
        </p:nvSpPr>
        <p:spPr>
          <a:xfrm>
            <a:off x="5327704" y="30515266"/>
            <a:ext cx="349134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Times New Roman"/>
              </a:rPr>
              <a:t>PEG-MNPs</a:t>
            </a:r>
            <a:endParaRPr lang="en-US" sz="36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945E8-2E9C-F71B-0394-369DE21976F3}"/>
              </a:ext>
            </a:extLst>
          </p:cNvPr>
          <p:cNvSpPr txBox="1"/>
          <p:nvPr/>
        </p:nvSpPr>
        <p:spPr>
          <a:xfrm>
            <a:off x="1552968" y="30537936"/>
            <a:ext cx="345733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Times New Roman"/>
              </a:rPr>
              <a:t>Free Radicals (ROS and RN</a:t>
            </a:r>
            <a:r>
              <a:rPr lang="en-US" sz="3600" dirty="0"/>
              <a:t>S)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B8B48-CE82-E8D5-7C8E-0C942E9BD688}"/>
              </a:ext>
            </a:extLst>
          </p:cNvPr>
          <p:cNvSpPr txBox="1"/>
          <p:nvPr/>
        </p:nvSpPr>
        <p:spPr>
          <a:xfrm>
            <a:off x="9929930" y="26944572"/>
            <a:ext cx="4466201" cy="452431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</a:rPr>
              <a:t>Fig. 3: Summary of mechanism of action of PEG-MNP acting as an antioxidant and neutralizing high-energy, unstable free radicals.</a:t>
            </a:r>
            <a:endParaRPr lang="en-US"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02E73-9C73-9DAA-E7C4-D11931D7C0C0}"/>
              </a:ext>
            </a:extLst>
          </p:cNvPr>
          <p:cNvSpPr txBox="1"/>
          <p:nvPr/>
        </p:nvSpPr>
        <p:spPr>
          <a:xfrm>
            <a:off x="1337592" y="15232179"/>
            <a:ext cx="7082721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Fig 1: Structure of eumelanin</a:t>
            </a:r>
          </a:p>
        </p:txBody>
      </p:sp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0A885B72-3BEB-026E-518C-9CA14093F860}"/>
              </a:ext>
            </a:extLst>
          </p:cNvPr>
          <p:cNvSpPr txBox="1"/>
          <p:nvPr/>
        </p:nvSpPr>
        <p:spPr>
          <a:xfrm>
            <a:off x="29747618" y="10798473"/>
            <a:ext cx="1277545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u="sng" dirty="0">
                <a:solidFill>
                  <a:schemeClr val="dk1"/>
                </a:solidFill>
                <a:latin typeface="Calibri"/>
                <a:ea typeface="Times New Roman"/>
                <a:cs typeface="Times New Roman"/>
              </a:rPr>
              <a:t>Quantification of Antioxidant Potential</a:t>
            </a:r>
            <a:endParaRPr lang="en-US" sz="4000" b="1" dirty="0">
              <a:solidFill>
                <a:schemeClr val="dk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US" sz="4000" b="1" dirty="0">
                <a:solidFill>
                  <a:schemeClr val="dk1"/>
                </a:solidFill>
                <a:latin typeface="Calibri"/>
                <a:cs typeface="Times New Roman"/>
              </a:rPr>
              <a:t>-   Antioxidant assays</a:t>
            </a:r>
          </a:p>
          <a:p>
            <a:r>
              <a:rPr lang="en-US" sz="4000" b="1" dirty="0">
                <a:solidFill>
                  <a:schemeClr val="dk1"/>
                </a:solidFill>
                <a:latin typeface="Calibri"/>
                <a:cs typeface="Times New Roman"/>
              </a:rPr>
              <a:t>-   DPPH assays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lang="en-US" sz="4000" b="1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292991-74EE-9020-BE0C-676006B17C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205" t="27788" r="14335" b="29197"/>
          <a:stretch/>
        </p:blipFill>
        <p:spPr>
          <a:xfrm>
            <a:off x="30495962" y="16702229"/>
            <a:ext cx="11381872" cy="5372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DB1BA7-4F5B-12C5-9CC7-44E728EF668A}"/>
              </a:ext>
            </a:extLst>
          </p:cNvPr>
          <p:cNvSpPr txBox="1"/>
          <p:nvPr/>
        </p:nvSpPr>
        <p:spPr>
          <a:xfrm>
            <a:off x="30141193" y="26856274"/>
            <a:ext cx="1294518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3000" dirty="0"/>
              <a:t>(1) Tran-Ly, A. N.; Reyes, C.; Schwarze, F. W. M. R.; Ribera, J. Microbial Production of Melanin and Its Various Applications. World J. </a:t>
            </a:r>
            <a:r>
              <a:rPr lang="en" sz="3000" dirty="0" err="1"/>
              <a:t>Microbiol</a:t>
            </a:r>
            <a:r>
              <a:rPr lang="en" sz="3000" dirty="0"/>
              <a:t>. </a:t>
            </a:r>
            <a:r>
              <a:rPr lang="en" sz="3000" dirty="0" err="1"/>
              <a:t>Biotechnol</a:t>
            </a:r>
            <a:r>
              <a:rPr lang="en" sz="3000" dirty="0"/>
              <a:t>. 2020, 36 (11), 170. </a:t>
            </a:r>
            <a:r>
              <a:rPr lang="en" sz="3000" dirty="0">
                <a:hlinkClick r:id="rId10"/>
              </a:rPr>
              <a:t>https://doi.org/10.1007/s11274-020-02941-z</a:t>
            </a:r>
            <a:r>
              <a:rPr lang="en" sz="3000" dirty="0"/>
              <a:t>.</a:t>
            </a:r>
            <a:endParaRPr lang="en-US"/>
          </a:p>
          <a:p>
            <a:r>
              <a:rPr lang="en" sz="3000" dirty="0"/>
              <a:t>(2) Michalak, M.; </a:t>
            </a:r>
            <a:r>
              <a:rPr lang="en" sz="3000" dirty="0" err="1"/>
              <a:t>Pierzak</a:t>
            </a:r>
            <a:r>
              <a:rPr lang="en" sz="3000" dirty="0"/>
              <a:t>, M.; </a:t>
            </a:r>
            <a:r>
              <a:rPr lang="en" sz="3000" dirty="0" err="1"/>
              <a:t>Kręcisz</a:t>
            </a:r>
            <a:r>
              <a:rPr lang="en" sz="3000" dirty="0"/>
              <a:t>, B.; </a:t>
            </a:r>
            <a:r>
              <a:rPr lang="en" sz="3000" dirty="0" err="1"/>
              <a:t>Suliga</a:t>
            </a:r>
            <a:r>
              <a:rPr lang="en" sz="3000" dirty="0"/>
              <a:t>, E. Bioactive Compounds for Skin Health: A Review. Nutrients 2021, 13 (1), 203. </a:t>
            </a:r>
            <a:r>
              <a:rPr lang="en" sz="3000" dirty="0">
                <a:hlinkClick r:id="rId11"/>
              </a:rPr>
              <a:t>https://doi.org/10.3390/nu13010203</a:t>
            </a:r>
            <a:r>
              <a:rPr lang="en" sz="3000" dirty="0"/>
              <a:t>.</a:t>
            </a:r>
            <a:endParaRPr lang="en"/>
          </a:p>
          <a:p>
            <a:r>
              <a:rPr lang="en" sz="3000" dirty="0"/>
              <a:t>(3) Vasileiou, T.; Summerer, L. A Biomimetic Approach to Shielding from Ionizing Radiation: The Case of Melanized Fungi. </a:t>
            </a:r>
            <a:r>
              <a:rPr lang="en" sz="3000" dirty="0" err="1"/>
              <a:t>PLoS</a:t>
            </a:r>
            <a:r>
              <a:rPr lang="en" sz="3000" dirty="0"/>
              <a:t> ONE 2020, 15 (4), e0229921. </a:t>
            </a:r>
            <a:r>
              <a:rPr lang="en" sz="3000" dirty="0">
                <a:hlinkClick r:id="rId12"/>
              </a:rPr>
              <a:t>https://doi.org/10.1371/journal.pone.0229921</a:t>
            </a:r>
            <a:r>
              <a:rPr lang="en" sz="3000" dirty="0"/>
              <a:t>.</a:t>
            </a:r>
            <a:endParaRPr lang="e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F1640-1EF9-2684-75A0-5EFB52ED0937}"/>
              </a:ext>
            </a:extLst>
          </p:cNvPr>
          <p:cNvSpPr txBox="1"/>
          <p:nvPr/>
        </p:nvSpPr>
        <p:spPr>
          <a:xfrm>
            <a:off x="30199263" y="22619367"/>
            <a:ext cx="12272210" cy="1684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6B4F99-DEA9-A4F7-2AF6-9A441B083063}"/>
              </a:ext>
            </a:extLst>
          </p:cNvPr>
          <p:cNvSpPr txBox="1"/>
          <p:nvPr/>
        </p:nvSpPr>
        <p:spPr>
          <a:xfrm>
            <a:off x="30281398" y="22430801"/>
            <a:ext cx="1219007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</a:rPr>
              <a:t>Fig 7: Schematic image of PEG-MNP treatments for the investigation of melanin's role in preventing/neutralizing ROS and RNS.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7E884E-A95C-48CE-98B9-4C0EC9F45C5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413"/>
          <a:stretch/>
        </p:blipFill>
        <p:spPr>
          <a:xfrm>
            <a:off x="16227948" y="17760543"/>
            <a:ext cx="6389527" cy="37579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696337-ED54-2188-0778-CBF555419087}"/>
              </a:ext>
            </a:extLst>
          </p:cNvPr>
          <p:cNvSpPr txBox="1"/>
          <p:nvPr/>
        </p:nvSpPr>
        <p:spPr>
          <a:xfrm>
            <a:off x="22783052" y="18451970"/>
            <a:ext cx="5054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Fig 6: UV-radiation-blocking test performed on thin film of 1:2 PVA-MNP (bottom left)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11D06DE142A4FB6BF28BE733D410C" ma:contentTypeVersion="11" ma:contentTypeDescription="Create a new document." ma:contentTypeScope="" ma:versionID="ef1f7bd8ef701080e60d04ae0506f14c">
  <xsd:schema xmlns:xsd="http://www.w3.org/2001/XMLSchema" xmlns:xs="http://www.w3.org/2001/XMLSchema" xmlns:p="http://schemas.microsoft.com/office/2006/metadata/properties" xmlns:ns3="fb5d9c81-7f3b-4422-aca7-ca6333803bc8" xmlns:ns4="fb2413d3-ba45-4485-8108-c481a3edab93" targetNamespace="http://schemas.microsoft.com/office/2006/metadata/properties" ma:root="true" ma:fieldsID="fca1adbb8d6ebf659cf17f4a3af692fa" ns3:_="" ns4:_="">
    <xsd:import namespace="fb5d9c81-7f3b-4422-aca7-ca6333803bc8"/>
    <xsd:import namespace="fb2413d3-ba45-4485-8108-c481a3edab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d9c81-7f3b-4422-aca7-ca6333803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413d3-ba45-4485-8108-c481a3eda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1532EA-E9EE-422A-B1BB-70441A1B92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906F0-102F-41CF-9FF3-555630C3A0D8}">
  <ds:schemaRefs>
    <ds:schemaRef ds:uri="fb2413d3-ba45-4485-8108-c481a3edab93"/>
    <ds:schemaRef ds:uri="fb5d9c81-7f3b-4422-aca7-ca6333803b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F5804B-FCBC-4F8E-AA94-81F8981DC66E}">
  <ds:schemaRefs>
    <ds:schemaRef ds:uri="fb2413d3-ba45-4485-8108-c481a3edab93"/>
    <ds:schemaRef ds:uri="fb5d9c81-7f3b-4422-aca7-ca6333803b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558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Investigating Antioxidant Properties of Melanin Nanoparticles for Drug Delivery and Countering Cytotoxic Effects of Free Radicals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Electrospray of Radiation-blocking Melanin Nanoparticles</dc:title>
  <dc:creator>Giulia Stewart</dc:creator>
  <cp:lastModifiedBy>Stewart, Giulia E.</cp:lastModifiedBy>
  <cp:revision>222</cp:revision>
  <dcterms:created xsi:type="dcterms:W3CDTF">2021-10-29T16:14:50Z</dcterms:created>
  <dcterms:modified xsi:type="dcterms:W3CDTF">2023-03-09T02:11:46Z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0x0101006F911D06DE142A4FB6BF28BE733D410C</vt:lpwstr>
  </property>
</Properties>
</file>