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EADB27-97F9-4553-97CD-86742D9B7331}" v="16" dt="2023-04-07T02:29:29.3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25" d="100"/>
          <a:sy n="25" d="100"/>
        </p:scale>
        <p:origin x="1320"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A MALDONADO" userId="52153aeb00b53d01" providerId="LiveId" clId="{46EADB27-97F9-4553-97CD-86742D9B7331}"/>
    <pc:docChg chg="modSld">
      <pc:chgData name="SOPHIA MALDONADO" userId="52153aeb00b53d01" providerId="LiveId" clId="{46EADB27-97F9-4553-97CD-86742D9B7331}" dt="2023-04-07T02:30:14.979" v="251" actId="1076"/>
      <pc:docMkLst>
        <pc:docMk/>
      </pc:docMkLst>
      <pc:sldChg chg="addSp delSp modSp mod">
        <pc:chgData name="SOPHIA MALDONADO" userId="52153aeb00b53d01" providerId="LiveId" clId="{46EADB27-97F9-4553-97CD-86742D9B7331}" dt="2023-04-07T02:30:14.979" v="251" actId="1076"/>
        <pc:sldMkLst>
          <pc:docMk/>
          <pc:sldMk cId="3831015287" sldId="256"/>
        </pc:sldMkLst>
        <pc:spChg chg="mod">
          <ac:chgData name="SOPHIA MALDONADO" userId="52153aeb00b53d01" providerId="LiveId" clId="{46EADB27-97F9-4553-97CD-86742D9B7331}" dt="2023-04-07T02:20:22.221" v="105" actId="20577"/>
          <ac:spMkLst>
            <pc:docMk/>
            <pc:sldMk cId="3831015287" sldId="256"/>
            <ac:spMk id="2" creationId="{C457CF90-61A8-C0ED-656E-5E44FE8E349C}"/>
          </ac:spMkLst>
        </pc:spChg>
        <pc:spChg chg="del mod">
          <ac:chgData name="SOPHIA MALDONADO" userId="52153aeb00b53d01" providerId="LiveId" clId="{46EADB27-97F9-4553-97CD-86742D9B7331}" dt="2023-04-07T02:15:32.928" v="24"/>
          <ac:spMkLst>
            <pc:docMk/>
            <pc:sldMk cId="3831015287" sldId="256"/>
            <ac:spMk id="3" creationId="{00000000-0000-0000-0000-000000000000}"/>
          </ac:spMkLst>
        </pc:spChg>
        <pc:spChg chg="del mod">
          <ac:chgData name="SOPHIA MALDONADO" userId="52153aeb00b53d01" providerId="LiveId" clId="{46EADB27-97F9-4553-97CD-86742D9B7331}" dt="2023-04-07T02:16:13.569" v="40"/>
          <ac:spMkLst>
            <pc:docMk/>
            <pc:sldMk cId="3831015287" sldId="256"/>
            <ac:spMk id="5" creationId="{00000000-0000-0000-0000-000000000000}"/>
          </ac:spMkLst>
        </pc:spChg>
        <pc:spChg chg="add mod">
          <ac:chgData name="SOPHIA MALDONADO" userId="52153aeb00b53d01" providerId="LiveId" clId="{46EADB27-97F9-4553-97CD-86742D9B7331}" dt="2023-04-07T02:22:46.450" v="108" actId="1076"/>
          <ac:spMkLst>
            <pc:docMk/>
            <pc:sldMk cId="3831015287" sldId="256"/>
            <ac:spMk id="10" creationId="{D604A47E-F72A-5F42-063C-FF27A1196803}"/>
          </ac:spMkLst>
        </pc:spChg>
        <pc:spChg chg="add del mod">
          <ac:chgData name="SOPHIA MALDONADO" userId="52153aeb00b53d01" providerId="LiveId" clId="{46EADB27-97F9-4553-97CD-86742D9B7331}" dt="2023-04-07T02:15:20.505" v="20"/>
          <ac:spMkLst>
            <pc:docMk/>
            <pc:sldMk cId="3831015287" sldId="256"/>
            <ac:spMk id="11" creationId="{5FE921E8-7D89-4A73-B1E7-B54CAF81B398}"/>
          </ac:spMkLst>
        </pc:spChg>
        <pc:spChg chg="mod">
          <ac:chgData name="SOPHIA MALDONADO" userId="52153aeb00b53d01" providerId="LiveId" clId="{46EADB27-97F9-4553-97CD-86742D9B7331}" dt="2023-04-07T02:26:30.087" v="177" actId="1076"/>
          <ac:spMkLst>
            <pc:docMk/>
            <pc:sldMk cId="3831015287" sldId="256"/>
            <ac:spMk id="14" creationId="{00000000-0000-0000-0000-000000000000}"/>
          </ac:spMkLst>
        </pc:spChg>
        <pc:spChg chg="mod">
          <ac:chgData name="SOPHIA MALDONADO" userId="52153aeb00b53d01" providerId="LiveId" clId="{46EADB27-97F9-4553-97CD-86742D9B7331}" dt="2023-04-07T02:26:17.095" v="176" actId="1076"/>
          <ac:spMkLst>
            <pc:docMk/>
            <pc:sldMk cId="3831015287" sldId="256"/>
            <ac:spMk id="15" creationId="{00000000-0000-0000-0000-000000000000}"/>
          </ac:spMkLst>
        </pc:spChg>
        <pc:spChg chg="mod">
          <ac:chgData name="SOPHIA MALDONADO" userId="52153aeb00b53d01" providerId="LiveId" clId="{46EADB27-97F9-4553-97CD-86742D9B7331}" dt="2023-04-07T02:26:09.634" v="175" actId="1076"/>
          <ac:spMkLst>
            <pc:docMk/>
            <pc:sldMk cId="3831015287" sldId="256"/>
            <ac:spMk id="16" creationId="{00000000-0000-0000-0000-000000000000}"/>
          </ac:spMkLst>
        </pc:spChg>
        <pc:spChg chg="mod">
          <ac:chgData name="SOPHIA MALDONADO" userId="52153aeb00b53d01" providerId="LiveId" clId="{46EADB27-97F9-4553-97CD-86742D9B7331}" dt="2023-04-07T02:28:31.647" v="199" actId="1076"/>
          <ac:spMkLst>
            <pc:docMk/>
            <pc:sldMk cId="3831015287" sldId="256"/>
            <ac:spMk id="17" creationId="{07E87C95-7EEA-E93C-DFDC-7B58EAD2127A}"/>
          </ac:spMkLst>
        </pc:spChg>
        <pc:spChg chg="mod">
          <ac:chgData name="SOPHIA MALDONADO" userId="52153aeb00b53d01" providerId="LiveId" clId="{46EADB27-97F9-4553-97CD-86742D9B7331}" dt="2023-04-07T02:17:39.789" v="53" actId="1076"/>
          <ac:spMkLst>
            <pc:docMk/>
            <pc:sldMk cId="3831015287" sldId="256"/>
            <ac:spMk id="18" creationId="{07E87C95-7EEA-E93C-DFDC-7B58EAD2127A}"/>
          </ac:spMkLst>
        </pc:spChg>
        <pc:spChg chg="mod">
          <ac:chgData name="SOPHIA MALDONADO" userId="52153aeb00b53d01" providerId="LiveId" clId="{46EADB27-97F9-4553-97CD-86742D9B7331}" dt="2023-04-07T02:28:16.416" v="196" actId="1076"/>
          <ac:spMkLst>
            <pc:docMk/>
            <pc:sldMk cId="3831015287" sldId="256"/>
            <ac:spMk id="19" creationId="{00000000-0000-0000-0000-000000000000}"/>
          </ac:spMkLst>
        </pc:spChg>
        <pc:spChg chg="mod">
          <ac:chgData name="SOPHIA MALDONADO" userId="52153aeb00b53d01" providerId="LiveId" clId="{46EADB27-97F9-4553-97CD-86742D9B7331}" dt="2023-04-07T02:28:22.569" v="198" actId="1076"/>
          <ac:spMkLst>
            <pc:docMk/>
            <pc:sldMk cId="3831015287" sldId="256"/>
            <ac:spMk id="20" creationId="{00000000-0000-0000-0000-000000000000}"/>
          </ac:spMkLst>
        </pc:spChg>
        <pc:spChg chg="mod">
          <ac:chgData name="SOPHIA MALDONADO" userId="52153aeb00b53d01" providerId="LiveId" clId="{46EADB27-97F9-4553-97CD-86742D9B7331}" dt="2023-04-07T02:17:22.540" v="52" actId="1076"/>
          <ac:spMkLst>
            <pc:docMk/>
            <pc:sldMk cId="3831015287" sldId="256"/>
            <ac:spMk id="22" creationId="{00000000-0000-0000-0000-000000000000}"/>
          </ac:spMkLst>
        </pc:spChg>
        <pc:spChg chg="mod">
          <ac:chgData name="SOPHIA MALDONADO" userId="52153aeb00b53d01" providerId="LiveId" clId="{46EADB27-97F9-4553-97CD-86742D9B7331}" dt="2023-04-07T02:15:31.305" v="22" actId="1038"/>
          <ac:spMkLst>
            <pc:docMk/>
            <pc:sldMk cId="3831015287" sldId="256"/>
            <ac:spMk id="23" creationId="{07E87C95-7EEA-E93C-DFDC-7B58EAD2127A}"/>
          </ac:spMkLst>
        </pc:spChg>
        <pc:spChg chg="mod">
          <ac:chgData name="SOPHIA MALDONADO" userId="52153aeb00b53d01" providerId="LiveId" clId="{46EADB27-97F9-4553-97CD-86742D9B7331}" dt="2023-04-07T02:22:56.642" v="110" actId="1076"/>
          <ac:spMkLst>
            <pc:docMk/>
            <pc:sldMk cId="3831015287" sldId="256"/>
            <ac:spMk id="24" creationId="{00000000-0000-0000-0000-000000000000}"/>
          </ac:spMkLst>
        </pc:spChg>
        <pc:spChg chg="add mod">
          <ac:chgData name="SOPHIA MALDONADO" userId="52153aeb00b53d01" providerId="LiveId" clId="{46EADB27-97F9-4553-97CD-86742D9B7331}" dt="2023-04-07T02:27:38.514" v="190" actId="1076"/>
          <ac:spMkLst>
            <pc:docMk/>
            <pc:sldMk cId="3831015287" sldId="256"/>
            <ac:spMk id="25" creationId="{8B28BFA8-9EA2-0D7C-DEA8-8C5C4428F03D}"/>
          </ac:spMkLst>
        </pc:spChg>
        <pc:spChg chg="add mod">
          <ac:chgData name="SOPHIA MALDONADO" userId="52153aeb00b53d01" providerId="LiveId" clId="{46EADB27-97F9-4553-97CD-86742D9B7331}" dt="2023-04-07T02:26:50.030" v="178" actId="1076"/>
          <ac:spMkLst>
            <pc:docMk/>
            <pc:sldMk cId="3831015287" sldId="256"/>
            <ac:spMk id="26" creationId="{6FE7D140-6ED9-A153-0E1E-BE7AFE5D6C17}"/>
          </ac:spMkLst>
        </pc:spChg>
        <pc:spChg chg="add mod">
          <ac:chgData name="SOPHIA MALDONADO" userId="52153aeb00b53d01" providerId="LiveId" clId="{46EADB27-97F9-4553-97CD-86742D9B7331}" dt="2023-04-07T02:28:02.788" v="193" actId="1076"/>
          <ac:spMkLst>
            <pc:docMk/>
            <pc:sldMk cId="3831015287" sldId="256"/>
            <ac:spMk id="27" creationId="{8FF65DF4-0D63-4B0C-BFD3-15E2892BEDCB}"/>
          </ac:spMkLst>
        </pc:spChg>
        <pc:spChg chg="add mod">
          <ac:chgData name="SOPHIA MALDONADO" userId="52153aeb00b53d01" providerId="LiveId" clId="{46EADB27-97F9-4553-97CD-86742D9B7331}" dt="2023-04-07T02:29:22.516" v="213" actId="1076"/>
          <ac:spMkLst>
            <pc:docMk/>
            <pc:sldMk cId="3831015287" sldId="256"/>
            <ac:spMk id="28" creationId="{32FC3DFA-B471-3D7D-7F0B-736BCFB4493D}"/>
          </ac:spMkLst>
        </pc:spChg>
        <pc:spChg chg="add mod">
          <ac:chgData name="SOPHIA MALDONADO" userId="52153aeb00b53d01" providerId="LiveId" clId="{46EADB27-97F9-4553-97CD-86742D9B7331}" dt="2023-04-07T02:30:14.979" v="251" actId="1076"/>
          <ac:spMkLst>
            <pc:docMk/>
            <pc:sldMk cId="3831015287" sldId="256"/>
            <ac:spMk id="29" creationId="{BD4DF358-6E7C-CC56-8338-FFFEACC6DE00}"/>
          </ac:spMkLst>
        </pc:spChg>
        <pc:picChg chg="mod">
          <ac:chgData name="SOPHIA MALDONADO" userId="52153aeb00b53d01" providerId="LiveId" clId="{46EADB27-97F9-4553-97CD-86742D9B7331}" dt="2023-04-07T02:20:29.322" v="106" actId="1076"/>
          <ac:picMkLst>
            <pc:docMk/>
            <pc:sldMk cId="3831015287" sldId="256"/>
            <ac:picMk id="4" creationId="{D72541C7-40C6-C655-2B16-A4DA68A1D1B9}"/>
          </ac:picMkLst>
        </pc:picChg>
        <pc:picChg chg="mod">
          <ac:chgData name="SOPHIA MALDONADO" userId="52153aeb00b53d01" providerId="LiveId" clId="{46EADB27-97F9-4553-97CD-86742D9B7331}" dt="2023-04-07T02:26:01.239" v="173" actId="1076"/>
          <ac:picMkLst>
            <pc:docMk/>
            <pc:sldMk cId="3831015287" sldId="256"/>
            <ac:picMk id="6" creationId="{00000000-0000-0000-0000-000000000000}"/>
          </ac:picMkLst>
        </pc:picChg>
        <pc:picChg chg="mod">
          <ac:chgData name="SOPHIA MALDONADO" userId="52153aeb00b53d01" providerId="LiveId" clId="{46EADB27-97F9-4553-97CD-86742D9B7331}" dt="2023-04-07T02:28:14.037" v="195" actId="1076"/>
          <ac:picMkLst>
            <pc:docMk/>
            <pc:sldMk cId="3831015287" sldId="256"/>
            <ac:picMk id="7" creationId="{00000000-0000-0000-0000-000000000000}"/>
          </ac:picMkLst>
        </pc:picChg>
        <pc:picChg chg="mod">
          <ac:chgData name="SOPHIA MALDONADO" userId="52153aeb00b53d01" providerId="LiveId" clId="{46EADB27-97F9-4553-97CD-86742D9B7331}" dt="2023-04-07T02:28:08.691" v="194" actId="1076"/>
          <ac:picMkLst>
            <pc:docMk/>
            <pc:sldMk cId="3831015287" sldId="256"/>
            <ac:picMk id="8" creationId="{00000000-0000-0000-0000-000000000000}"/>
          </ac:picMkLst>
        </pc:picChg>
        <pc:picChg chg="mod">
          <ac:chgData name="SOPHIA MALDONADO" userId="52153aeb00b53d01" providerId="LiveId" clId="{46EADB27-97F9-4553-97CD-86742D9B7331}" dt="2023-04-07T02:25:10.115" v="155" actId="1076"/>
          <ac:picMkLst>
            <pc:docMk/>
            <pc:sldMk cId="3831015287" sldId="256"/>
            <ac:picMk id="21" creationId="{00000000-0000-0000-0000-000000000000}"/>
          </ac:picMkLst>
        </pc:picChg>
        <pc:picChg chg="mod">
          <ac:chgData name="SOPHIA MALDONADO" userId="52153aeb00b53d01" providerId="LiveId" clId="{46EADB27-97F9-4553-97CD-86742D9B7331}" dt="2023-04-07T02:28:18.117" v="197" actId="1076"/>
          <ac:picMkLst>
            <pc:docMk/>
            <pc:sldMk cId="3831015287" sldId="256"/>
            <ac:picMk id="1026" creationId="{00000000-0000-0000-0000-000000000000}"/>
          </ac:picMkLst>
        </pc:picChg>
        <pc:picChg chg="mod">
          <ac:chgData name="SOPHIA MALDONADO" userId="52153aeb00b53d01" providerId="LiveId" clId="{46EADB27-97F9-4553-97CD-86742D9B7331}" dt="2023-04-07T02:17:17.800" v="51" actId="1076"/>
          <ac:picMkLst>
            <pc:docMk/>
            <pc:sldMk cId="3831015287" sldId="256"/>
            <ac:picMk id="1028" creationId="{00000000-0000-0000-0000-000000000000}"/>
          </ac:picMkLst>
        </pc:picChg>
        <pc:picChg chg="mod">
          <ac:chgData name="SOPHIA MALDONADO" userId="52153aeb00b53d01" providerId="LiveId" clId="{46EADB27-97F9-4553-97CD-86742D9B7331}" dt="2023-04-07T02:23:00.646" v="111" actId="1076"/>
          <ac:picMkLst>
            <pc:docMk/>
            <pc:sldMk cId="3831015287" sldId="256"/>
            <ac:picMk id="1030"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424C44-6936-4E95-AC1D-BD054715413D}"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D04B4-9633-45C7-89A1-40BC8175E789}" type="slidenum">
              <a:rPr lang="en-US" smtClean="0"/>
              <a:t>‹#›</a:t>
            </a:fld>
            <a:endParaRPr lang="en-US"/>
          </a:p>
        </p:txBody>
      </p:sp>
    </p:spTree>
    <p:extLst>
      <p:ext uri="{BB962C8B-B14F-4D97-AF65-F5344CB8AC3E}">
        <p14:creationId xmlns:p14="http://schemas.microsoft.com/office/powerpoint/2010/main" val="3270274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424C44-6936-4E95-AC1D-BD054715413D}"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D04B4-9633-45C7-89A1-40BC8175E789}" type="slidenum">
              <a:rPr lang="en-US" smtClean="0"/>
              <a:t>‹#›</a:t>
            </a:fld>
            <a:endParaRPr lang="en-US"/>
          </a:p>
        </p:txBody>
      </p:sp>
    </p:spTree>
    <p:extLst>
      <p:ext uri="{BB962C8B-B14F-4D97-AF65-F5344CB8AC3E}">
        <p14:creationId xmlns:p14="http://schemas.microsoft.com/office/powerpoint/2010/main" val="4163462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424C44-6936-4E95-AC1D-BD054715413D}"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D04B4-9633-45C7-89A1-40BC8175E789}" type="slidenum">
              <a:rPr lang="en-US" smtClean="0"/>
              <a:t>‹#›</a:t>
            </a:fld>
            <a:endParaRPr lang="en-US"/>
          </a:p>
        </p:txBody>
      </p:sp>
    </p:spTree>
    <p:extLst>
      <p:ext uri="{BB962C8B-B14F-4D97-AF65-F5344CB8AC3E}">
        <p14:creationId xmlns:p14="http://schemas.microsoft.com/office/powerpoint/2010/main" val="3632748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424C44-6936-4E95-AC1D-BD054715413D}"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D04B4-9633-45C7-89A1-40BC8175E789}" type="slidenum">
              <a:rPr lang="en-US" smtClean="0"/>
              <a:t>‹#›</a:t>
            </a:fld>
            <a:endParaRPr lang="en-US"/>
          </a:p>
        </p:txBody>
      </p:sp>
    </p:spTree>
    <p:extLst>
      <p:ext uri="{BB962C8B-B14F-4D97-AF65-F5344CB8AC3E}">
        <p14:creationId xmlns:p14="http://schemas.microsoft.com/office/powerpoint/2010/main" val="3988975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424C44-6936-4E95-AC1D-BD054715413D}" type="datetimeFigureOut">
              <a:rPr lang="en-US" smtClean="0"/>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D04B4-9633-45C7-89A1-40BC8175E789}" type="slidenum">
              <a:rPr lang="en-US" smtClean="0"/>
              <a:t>‹#›</a:t>
            </a:fld>
            <a:endParaRPr lang="en-US"/>
          </a:p>
        </p:txBody>
      </p:sp>
    </p:spTree>
    <p:extLst>
      <p:ext uri="{BB962C8B-B14F-4D97-AF65-F5344CB8AC3E}">
        <p14:creationId xmlns:p14="http://schemas.microsoft.com/office/powerpoint/2010/main" val="2797630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424C44-6936-4E95-AC1D-BD054715413D}"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D04B4-9633-45C7-89A1-40BC8175E789}" type="slidenum">
              <a:rPr lang="en-US" smtClean="0"/>
              <a:t>‹#›</a:t>
            </a:fld>
            <a:endParaRPr lang="en-US"/>
          </a:p>
        </p:txBody>
      </p:sp>
    </p:spTree>
    <p:extLst>
      <p:ext uri="{BB962C8B-B14F-4D97-AF65-F5344CB8AC3E}">
        <p14:creationId xmlns:p14="http://schemas.microsoft.com/office/powerpoint/2010/main" val="1718843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424C44-6936-4E95-AC1D-BD054715413D}" type="datetimeFigureOut">
              <a:rPr lang="en-US" smtClean="0"/>
              <a:t>4/6/2023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DD04B4-9633-45C7-89A1-40BC8175E789}" type="slidenum">
              <a:rPr lang="en-US" smtClean="0"/>
              <a:t>‹#›</a:t>
            </a:fld>
            <a:endParaRPr lang="en-US"/>
          </a:p>
        </p:txBody>
      </p:sp>
    </p:spTree>
    <p:extLst>
      <p:ext uri="{BB962C8B-B14F-4D97-AF65-F5344CB8AC3E}">
        <p14:creationId xmlns:p14="http://schemas.microsoft.com/office/powerpoint/2010/main" val="2396002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424C44-6936-4E95-AC1D-BD054715413D}" type="datetimeFigureOut">
              <a:rPr lang="en-US" smtClean="0"/>
              <a:t>4/6/2023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DD04B4-9633-45C7-89A1-40BC8175E789}" type="slidenum">
              <a:rPr lang="en-US" smtClean="0"/>
              <a:t>‹#›</a:t>
            </a:fld>
            <a:endParaRPr lang="en-US"/>
          </a:p>
        </p:txBody>
      </p:sp>
    </p:spTree>
    <p:extLst>
      <p:ext uri="{BB962C8B-B14F-4D97-AF65-F5344CB8AC3E}">
        <p14:creationId xmlns:p14="http://schemas.microsoft.com/office/powerpoint/2010/main" val="340694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424C44-6936-4E95-AC1D-BD054715413D}" type="datetimeFigureOut">
              <a:rPr lang="en-US" smtClean="0"/>
              <a:t>4/6/2023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DD04B4-9633-45C7-89A1-40BC8175E789}" type="slidenum">
              <a:rPr lang="en-US" smtClean="0"/>
              <a:t>‹#›</a:t>
            </a:fld>
            <a:endParaRPr lang="en-US"/>
          </a:p>
        </p:txBody>
      </p:sp>
    </p:spTree>
    <p:extLst>
      <p:ext uri="{BB962C8B-B14F-4D97-AF65-F5344CB8AC3E}">
        <p14:creationId xmlns:p14="http://schemas.microsoft.com/office/powerpoint/2010/main" val="427158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C4424C44-6936-4E95-AC1D-BD054715413D}"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D04B4-9633-45C7-89A1-40BC8175E789}" type="slidenum">
              <a:rPr lang="en-US" smtClean="0"/>
              <a:t>‹#›</a:t>
            </a:fld>
            <a:endParaRPr lang="en-US"/>
          </a:p>
        </p:txBody>
      </p:sp>
    </p:spTree>
    <p:extLst>
      <p:ext uri="{BB962C8B-B14F-4D97-AF65-F5344CB8AC3E}">
        <p14:creationId xmlns:p14="http://schemas.microsoft.com/office/powerpoint/2010/main" val="63710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C4424C44-6936-4E95-AC1D-BD054715413D}" type="datetimeFigureOut">
              <a:rPr lang="en-US" smtClean="0"/>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D04B4-9633-45C7-89A1-40BC8175E789}" type="slidenum">
              <a:rPr lang="en-US" smtClean="0"/>
              <a:t>‹#›</a:t>
            </a:fld>
            <a:endParaRPr lang="en-US"/>
          </a:p>
        </p:txBody>
      </p:sp>
    </p:spTree>
    <p:extLst>
      <p:ext uri="{BB962C8B-B14F-4D97-AF65-F5344CB8AC3E}">
        <p14:creationId xmlns:p14="http://schemas.microsoft.com/office/powerpoint/2010/main" val="3978923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C4424C44-6936-4E95-AC1D-BD054715413D}" type="datetimeFigureOut">
              <a:rPr lang="en-US" smtClean="0"/>
              <a:t>4/6/2023</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D1DD04B4-9633-45C7-89A1-40BC8175E789}" type="slidenum">
              <a:rPr lang="en-US" smtClean="0"/>
              <a:t>‹#›</a:t>
            </a:fld>
            <a:endParaRPr lang="en-US"/>
          </a:p>
        </p:txBody>
      </p:sp>
    </p:spTree>
    <p:extLst>
      <p:ext uri="{BB962C8B-B14F-4D97-AF65-F5344CB8AC3E}">
        <p14:creationId xmlns:p14="http://schemas.microsoft.com/office/powerpoint/2010/main" val="369782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7.png"/><Relationship Id="rId18" Type="http://schemas.openxmlformats.org/officeDocument/2006/relationships/hyperlink" Target="https://www.sciencedirect.com/science/article/pii/S0079670015000477" TargetMode="External"/><Relationship Id="rId3" Type="http://schemas.openxmlformats.org/officeDocument/2006/relationships/image" Target="../media/image2.png"/><Relationship Id="rId7" Type="http://schemas.openxmlformats.org/officeDocument/2006/relationships/image" Target="../media/image4.png"/><Relationship Id="rId12" Type="http://schemas.microsoft.com/office/2007/relationships/hdphoto" Target="../media/hdphoto5.wdp"/><Relationship Id="rId17" Type="http://schemas.openxmlformats.org/officeDocument/2006/relationships/hyperlink" Target="https://onlinelibrary.wiley.com/doi/full/10.1002/adma.202000713" TargetMode="External"/><Relationship Id="rId2" Type="http://schemas.openxmlformats.org/officeDocument/2006/relationships/image" Target="../media/image1.png"/><Relationship Id="rId16" Type="http://schemas.microsoft.com/office/2007/relationships/hdphoto" Target="../media/hdphoto7.wdp"/><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 Id="rId1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CF90-61A8-C0ED-656E-5E44FE8E349C}"/>
              </a:ext>
            </a:extLst>
          </p:cNvPr>
          <p:cNvSpPr>
            <a:spLocks noGrp="1"/>
          </p:cNvSpPr>
          <p:nvPr>
            <p:ph type="ctrTitle"/>
          </p:nvPr>
        </p:nvSpPr>
        <p:spPr>
          <a:xfrm>
            <a:off x="4723074" y="1041597"/>
            <a:ext cx="37307520" cy="3420329"/>
          </a:xfrm>
        </p:spPr>
        <p:txBody>
          <a:bodyPr>
            <a:normAutofit fontScale="90000"/>
          </a:bodyPr>
          <a:lstStyle/>
          <a:p>
            <a:r>
              <a:rPr lang="en-US" sz="12000" dirty="0">
                <a:latin typeface="Arial" panose="020B0604020202020204" pitchFamily="34" charset="0"/>
                <a:cs typeface="Arial" panose="020B0604020202020204" pitchFamily="34" charset="0"/>
              </a:rPr>
              <a:t>Study of Shape Memory Polymers for Automotive Application</a:t>
            </a:r>
            <a:br>
              <a:rPr lang="en-US" sz="12000" dirty="0">
                <a:latin typeface="Arial" panose="020B0604020202020204" pitchFamily="34" charset="0"/>
                <a:cs typeface="Arial" panose="020B0604020202020204" pitchFamily="34" charset="0"/>
              </a:rPr>
            </a:br>
            <a:r>
              <a:rPr lang="en-US" sz="7300" dirty="0">
                <a:latin typeface="Arial" panose="020B0604020202020204" pitchFamily="34" charset="0"/>
                <a:cs typeface="Arial" panose="020B0604020202020204" pitchFamily="34" charset="0"/>
              </a:rPr>
              <a:t>Sophia Maldonado, Victoria Melendez and Birce Dikici (Advisor)</a:t>
            </a:r>
            <a:br>
              <a:rPr lang="en-US" sz="7300" dirty="0">
                <a:latin typeface="Arial" panose="020B0604020202020204" pitchFamily="34" charset="0"/>
                <a:cs typeface="Arial" panose="020B0604020202020204" pitchFamily="34" charset="0"/>
              </a:rPr>
            </a:br>
            <a:r>
              <a:rPr lang="en-US" sz="7300" dirty="0">
                <a:latin typeface="Arial" panose="020B0604020202020204" pitchFamily="34" charset="0"/>
                <a:cs typeface="Arial" panose="020B0604020202020204" pitchFamily="34" charset="0"/>
              </a:rPr>
              <a:t>Mechanical engineering Department, Embry Riddle Aeronautical University</a:t>
            </a:r>
            <a:endParaRPr lang="en-US" sz="1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72541C7-40C6-C655-2B16-A4DA68A1D1B9}"/>
              </a:ext>
            </a:extLst>
          </p:cNvPr>
          <p:cNvPicPr>
            <a:picLocks noChangeAspect="1"/>
          </p:cNvPicPr>
          <p:nvPr/>
        </p:nvPicPr>
        <p:blipFill>
          <a:blip r:embed="rId2"/>
          <a:stretch>
            <a:fillRect/>
          </a:stretch>
        </p:blipFill>
        <p:spPr>
          <a:xfrm>
            <a:off x="1149487" y="1069197"/>
            <a:ext cx="3307743" cy="3420329"/>
          </a:xfrm>
          <a:prstGeom prst="rect">
            <a:avLst/>
          </a:prstGeom>
        </p:spPr>
      </p:pic>
      <p:sp>
        <p:nvSpPr>
          <p:cNvPr id="9" name="TextBox 8">
            <a:extLst>
              <a:ext uri="{FF2B5EF4-FFF2-40B4-BE49-F238E27FC236}">
                <a16:creationId xmlns:a16="http://schemas.microsoft.com/office/drawing/2014/main" id="{07E87C95-7EEA-E93C-DFDC-7B58EAD2127A}"/>
              </a:ext>
            </a:extLst>
          </p:cNvPr>
          <p:cNvSpPr txBox="1"/>
          <p:nvPr/>
        </p:nvSpPr>
        <p:spPr>
          <a:xfrm>
            <a:off x="2242645" y="6249061"/>
            <a:ext cx="12378537" cy="9510296"/>
          </a:xfrm>
          <a:prstGeom prst="rect">
            <a:avLst/>
          </a:prstGeom>
          <a:noFill/>
        </p:spPr>
        <p:txBody>
          <a:bodyPr wrap="square">
            <a:spAutoFit/>
          </a:bodyPr>
          <a:lstStyle/>
          <a:p>
            <a:pPr marL="0" marR="0" lvl="0" indent="0" algn="l" defTabSz="4389109"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black"/>
                </a:solidFill>
                <a:effectLst/>
                <a:uLnTx/>
                <a:uFillTx/>
                <a:latin typeface="Arial"/>
                <a:ea typeface="+mn-ea"/>
                <a:cs typeface="+mn-cs"/>
              </a:rPr>
              <a:t>OBJECTIVE:</a:t>
            </a:r>
          </a:p>
          <a:p>
            <a:pPr marL="0" marR="0" lvl="0" indent="0" algn="just" defTabSz="4389109"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
              </a:rPr>
              <a:t>In the US, 77% of people who drive cars get into a car accident at least once in their lifetime. This translates to car repairs being very common amongst car owners. In this research, we explored the benefits of using shape memory polymers in the automotive industry. Particularly we explored the possibility of a “self-repairable” car part. </a:t>
            </a:r>
          </a:p>
          <a:p>
            <a:pPr defTabSz="4389109">
              <a:defRPr/>
            </a:pPr>
            <a:endParaRPr lang="en-US" sz="3600" noProof="0" dirty="0">
              <a:solidFill>
                <a:prstClr val="black"/>
              </a:solidFill>
              <a:latin typeface="Arial"/>
            </a:endParaRPr>
          </a:p>
          <a:p>
            <a:pPr defTabSz="4389109">
              <a:defRPr/>
            </a:pPr>
            <a:r>
              <a:rPr kumimoji="0" lang="en-US" sz="3600" b="1" i="0" u="sng" strike="noStrike" kern="1200" cap="none" spc="0" normalizeH="0" baseline="0" noProof="0" dirty="0">
                <a:ln>
                  <a:noFill/>
                </a:ln>
                <a:solidFill>
                  <a:prstClr val="black"/>
                </a:solidFill>
                <a:effectLst/>
                <a:uLnTx/>
                <a:uFillTx/>
                <a:latin typeface="Arial"/>
                <a:ea typeface="+mn-ea"/>
                <a:cs typeface="+mn-cs"/>
              </a:rPr>
              <a:t>INTRODUCTION:</a:t>
            </a:r>
          </a:p>
          <a:p>
            <a:pPr marL="0" marR="0" lvl="0" indent="0" algn="just" defTabSz="4389109"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
              </a:rPr>
              <a:t>Shape-memory polymers are a type of polymer that can programed to remember a particular shape. this “programming” can be done by adding outside stimuli. This stimuli could be heat or light. There are several methods, however we  focused on using temperature changes. </a:t>
            </a:r>
          </a:p>
          <a:p>
            <a:pPr marL="0" marR="0" lvl="0" indent="0" algn="just" defTabSz="4389109" rtl="0" eaLnBrk="1" fontAlgn="auto" latinLnBrk="0" hangingPunct="1">
              <a:lnSpc>
                <a:spcPct val="100000"/>
              </a:lnSpc>
              <a:spcBef>
                <a:spcPts val="0"/>
              </a:spcBef>
              <a:spcAft>
                <a:spcPts val="0"/>
              </a:spcAft>
              <a:buClrTx/>
              <a:buSzTx/>
              <a:buFontTx/>
              <a:buNone/>
              <a:tabLst/>
              <a:defRPr/>
            </a:pPr>
            <a:endParaRPr lang="en-US" sz="3600" dirty="0">
              <a:solidFill>
                <a:prstClr val="black"/>
              </a:solidFill>
              <a:latin typeface="Arial"/>
            </a:endParaRPr>
          </a:p>
          <a:p>
            <a:pPr marL="0" marR="0" lvl="0" indent="0" algn="just" defTabSz="4389109" rtl="0" eaLnBrk="1" fontAlgn="auto" latinLnBrk="0" hangingPunct="1">
              <a:lnSpc>
                <a:spcPct val="100000"/>
              </a:lnSpc>
              <a:spcBef>
                <a:spcPts val="0"/>
              </a:spcBef>
              <a:spcAft>
                <a:spcPts val="0"/>
              </a:spcAft>
              <a:buClrTx/>
              <a:buSzTx/>
              <a:buFontTx/>
              <a:buNone/>
              <a:tabLst/>
              <a:defRPr/>
            </a:pPr>
            <a:endParaRPr lang="en-US" sz="3600" dirty="0">
              <a:solidFill>
                <a:prstClr val="black"/>
              </a:solidFill>
              <a:latin typeface="Arial"/>
            </a:endParaRPr>
          </a:p>
          <a:p>
            <a:pPr marL="0" marR="0" lvl="0" indent="0" algn="just" defTabSz="4389109" rtl="0" eaLnBrk="1" fontAlgn="auto" latinLnBrk="0" hangingPunct="1">
              <a:lnSpc>
                <a:spcPct val="100000"/>
              </a:lnSpc>
              <a:spcBef>
                <a:spcPts val="0"/>
              </a:spcBef>
              <a:spcAft>
                <a:spcPts val="0"/>
              </a:spcAft>
              <a:buClrTx/>
              <a:buSzTx/>
              <a:buFontTx/>
              <a:buNone/>
              <a:tabLst/>
              <a:defRPr/>
            </a:pPr>
            <a:endParaRPr kumimoji="0" lang="en-US" sz="3600" b="1" i="0" u="sng"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4F492F55-1812-9105-12FA-C3DFF0EDC804}"/>
              </a:ext>
            </a:extLst>
          </p:cNvPr>
          <p:cNvSpPr txBox="1"/>
          <p:nvPr/>
        </p:nvSpPr>
        <p:spPr>
          <a:xfrm>
            <a:off x="2242645" y="21084652"/>
            <a:ext cx="12378537" cy="5632311"/>
          </a:xfrm>
          <a:prstGeom prst="rect">
            <a:avLst/>
          </a:prstGeom>
          <a:noFill/>
        </p:spPr>
        <p:txBody>
          <a:bodyPr wrap="square">
            <a:spAutoFit/>
          </a:bodyPr>
          <a:lstStyle/>
          <a:p>
            <a:pPr marL="0" marR="0" lvl="0" indent="0" algn="l" defTabSz="4389109"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black"/>
                </a:solidFill>
                <a:effectLst/>
                <a:uLnTx/>
                <a:uFillTx/>
                <a:latin typeface="Arial"/>
                <a:ea typeface="+mn-ea"/>
                <a:cs typeface="+mn-cs"/>
              </a:rPr>
              <a:t>MATERIAL STATE:</a:t>
            </a:r>
          </a:p>
          <a:p>
            <a:pPr algn="just" defTabSz="4389109">
              <a:defRPr/>
            </a:pPr>
            <a:r>
              <a:rPr lang="en-US" sz="3600" noProof="0" dirty="0">
                <a:solidFill>
                  <a:prstClr val="black"/>
                </a:solidFill>
                <a:latin typeface="Arial"/>
              </a:rPr>
              <a:t>There are two types of polymers: amorphous and crystalline</a:t>
            </a:r>
            <a:r>
              <a:rPr lang="en-US" sz="3600" dirty="0">
                <a:solidFill>
                  <a:prstClr val="black"/>
                </a:solidFill>
                <a:latin typeface="Arial"/>
              </a:rPr>
              <a:t>. Amorphous polymers do not have ordered and periodic structures, while crystalline structures do have ordered and periodic structures. However, shape memory polymers are neither. Shape memory polymers are semi crystalline. </a:t>
            </a:r>
          </a:p>
          <a:p>
            <a:pPr marL="0" marR="0" lvl="0" indent="0" algn="just" defTabSz="4389109" rtl="0" eaLnBrk="1" fontAlgn="auto" latinLnBrk="0" hangingPunct="1">
              <a:lnSpc>
                <a:spcPct val="100000"/>
              </a:lnSpc>
              <a:spcBef>
                <a:spcPts val="0"/>
              </a:spcBef>
              <a:spcAft>
                <a:spcPts val="0"/>
              </a:spcAft>
              <a:buClrTx/>
              <a:buSzTx/>
              <a:buFontTx/>
              <a:buNone/>
              <a:tabLst/>
              <a:defRPr/>
            </a:pPr>
            <a:endParaRPr lang="en-US" sz="3600" dirty="0">
              <a:solidFill>
                <a:prstClr val="black"/>
              </a:solidFill>
              <a:latin typeface="Arial"/>
            </a:endParaRPr>
          </a:p>
          <a:p>
            <a:pPr marL="0" marR="0" lvl="0" indent="0" algn="just" defTabSz="4389109" rtl="0" eaLnBrk="1" fontAlgn="auto" latinLnBrk="0" hangingPunct="1">
              <a:lnSpc>
                <a:spcPct val="100000"/>
              </a:lnSpc>
              <a:spcBef>
                <a:spcPts val="0"/>
              </a:spcBef>
              <a:spcAft>
                <a:spcPts val="0"/>
              </a:spcAft>
              <a:buClrTx/>
              <a:buSzTx/>
              <a:buFontTx/>
              <a:buNone/>
              <a:tabLst/>
              <a:defRPr/>
            </a:pPr>
            <a:endParaRPr lang="en-US" sz="3600" dirty="0">
              <a:solidFill>
                <a:prstClr val="black"/>
              </a:solidFill>
              <a:latin typeface="Arial"/>
            </a:endParaRPr>
          </a:p>
          <a:p>
            <a:pPr marL="0" marR="0" lvl="0" indent="0" algn="just" defTabSz="4389109" rtl="0" eaLnBrk="1" fontAlgn="auto" latinLnBrk="0" hangingPunct="1">
              <a:lnSpc>
                <a:spcPct val="100000"/>
              </a:lnSpc>
              <a:spcBef>
                <a:spcPts val="0"/>
              </a:spcBef>
              <a:spcAft>
                <a:spcPts val="0"/>
              </a:spcAft>
              <a:buClrTx/>
              <a:buSzTx/>
              <a:buFontTx/>
              <a:buNone/>
              <a:tabLst/>
              <a:defRPr/>
            </a:pPr>
            <a:endParaRPr kumimoji="0" lang="en-US" sz="3600" b="1" i="0" u="sng"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741" r="98611">
                        <a14:foregroundMark x1="36944" y1="40463" x2="36944" y2="40463"/>
                        <a14:foregroundMark x1="53889" y1="39444" x2="53889" y2="39444"/>
                        <a14:foregroundMark x1="42593" y1="49444" x2="42593" y2="49444"/>
                        <a14:foregroundMark x1="69259" y1="47593" x2="69259" y2="47593"/>
                        <a14:foregroundMark x1="77963" y1="40926" x2="77963" y2="40926"/>
                        <a14:foregroundMark x1="86667" y1="40000" x2="86667" y2="40000"/>
                        <a14:foregroundMark x1="91019" y1="45648" x2="91019" y2="45648"/>
                        <a14:foregroundMark x1="82037" y1="47870" x2="82037" y2="47870"/>
                        <a14:foregroundMark x1="87222" y1="61296" x2="87222" y2="61296"/>
                        <a14:foregroundMark x1="90185" y1="62500" x2="90185" y2="62500"/>
                        <a14:foregroundMark x1="93889" y1="59444" x2="93889" y2="59444"/>
                        <a14:foregroundMark x1="91759" y1="54259" x2="91759" y2="54259"/>
                        <a14:backgroundMark x1="7593" y1="41574" x2="7593" y2="41574"/>
                        <a14:backgroundMark x1="10093" y1="46204" x2="10093" y2="46204"/>
                        <a14:backgroundMark x1="10185" y1="43056" x2="10185" y2="43056"/>
                        <a14:backgroundMark x1="12870" y1="41574" x2="12870" y2="41574"/>
                        <a14:backgroundMark x1="15463" y1="43056" x2="15463" y2="43056"/>
                        <a14:backgroundMark x1="15463" y1="45833" x2="15463" y2="45833"/>
                        <a14:backgroundMark x1="12778" y1="50463" x2="12778" y2="50463"/>
                        <a14:backgroundMark x1="12778" y1="47593" x2="12778" y2="47593"/>
                        <a14:backgroundMark x1="7778" y1="47593" x2="7778" y2="47593"/>
                        <a14:backgroundMark x1="7685" y1="50278" x2="7685" y2="50278"/>
                        <a14:backgroundMark x1="10185" y1="51944" x2="10185" y2="51944"/>
                        <a14:backgroundMark x1="10093" y1="54815" x2="10093" y2="54815"/>
                        <a14:backgroundMark x1="7778" y1="56204" x2="7778" y2="56204"/>
                        <a14:backgroundMark x1="12870" y1="56389" x2="12870" y2="56389"/>
                        <a14:backgroundMark x1="15370" y1="52130" x2="15370" y2="52130"/>
                        <a14:backgroundMark x1="15556" y1="54722" x2="15556" y2="54722"/>
                        <a14:backgroundMark x1="18333" y1="56296" x2="18333" y2="56296"/>
                        <a14:backgroundMark x1="23148" y1="56389" x2="23148" y2="56389"/>
                        <a14:backgroundMark x1="20741" y1="54630" x2="20741" y2="54630"/>
                        <a14:backgroundMark x1="20741" y1="51667" x2="20741" y2="51667"/>
                        <a14:backgroundMark x1="18241" y1="50370" x2="18241" y2="50370"/>
                        <a14:backgroundMark x1="18056" y1="47593" x2="18056" y2="47593"/>
                        <a14:backgroundMark x1="17963" y1="41667" x2="17963" y2="41667"/>
                        <a14:backgroundMark x1="20556" y1="43148" x2="20556" y2="43148"/>
                        <a14:backgroundMark x1="23056" y1="41667" x2="23056" y2="41667"/>
                        <a14:backgroundMark x1="20648" y1="45926" x2="20648" y2="45926"/>
                        <a14:backgroundMark x1="23241" y1="47685" x2="23241" y2="47685"/>
                        <a14:backgroundMark x1="23056" y1="50278" x2="23056" y2="50278"/>
                        <a14:backgroundMark x1="39167" y1="40741" x2="39167" y2="40741"/>
                        <a14:backgroundMark x1="41944" y1="42315" x2="41944" y2="42315"/>
                        <a14:backgroundMark x1="44259" y1="40833" x2="44259" y2="40833"/>
                        <a14:backgroundMark x1="54444" y1="43148" x2="54444" y2="43148"/>
                        <a14:backgroundMark x1="54352" y1="46574" x2="54352" y2="46574"/>
                        <a14:backgroundMark x1="56759" y1="47778" x2="56759" y2="47778"/>
                        <a14:backgroundMark x1="40185" y1="51296" x2="40185" y2="51296"/>
                        <a14:backgroundMark x1="42593" y1="53426" x2="42593" y2="53426"/>
                        <a14:backgroundMark x1="42130" y1="56111" x2="42130" y2="56111"/>
                        <a14:backgroundMark x1="39537" y1="57130" x2="39537" y2="57130"/>
                        <a14:backgroundMark x1="45370" y1="52407" x2="45370" y2="52407"/>
                        <a14:backgroundMark x1="47593" y1="54074" x2="47593" y2="54074"/>
                        <a14:backgroundMark x1="44259" y1="58056" x2="44259" y2="58056"/>
                        <a14:backgroundMark x1="47037" y1="57222" x2="47037" y2="57222"/>
                        <a14:backgroundMark x1="49815" y1="58889" x2="49815" y2="58889"/>
                        <a14:backgroundMark x1="52593" y1="57870" x2="52593" y2="57870"/>
                        <a14:backgroundMark x1="54630" y1="59815" x2="54630" y2="59815"/>
                        <a14:backgroundMark x1="72685" y1="56667" x2="72685" y2="56667"/>
                        <a14:backgroundMark x1="74722" y1="53519" x2="74722" y2="53519"/>
                      </a14:backgroundRemoval>
                    </a14:imgEffect>
                  </a14:imgLayer>
                </a14:imgProps>
              </a:ext>
            </a:extLst>
          </a:blip>
          <a:srcRect t="33656" b="32688"/>
          <a:stretch/>
        </p:blipFill>
        <p:spPr>
          <a:xfrm>
            <a:off x="2857947" y="25191969"/>
            <a:ext cx="11643985" cy="4150687"/>
          </a:xfrm>
          <a:prstGeom prst="rect">
            <a:avLst/>
          </a:prstGeom>
        </p:spPr>
      </p:pic>
      <p:sp>
        <p:nvSpPr>
          <p:cNvPr id="14" name="TextBox 13"/>
          <p:cNvSpPr txBox="1"/>
          <p:nvPr/>
        </p:nvSpPr>
        <p:spPr>
          <a:xfrm>
            <a:off x="3638514" y="29427671"/>
            <a:ext cx="1885121"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Crystalline</a:t>
            </a:r>
          </a:p>
        </p:txBody>
      </p:sp>
      <p:sp>
        <p:nvSpPr>
          <p:cNvPr id="15" name="TextBox 14"/>
          <p:cNvSpPr txBox="1"/>
          <p:nvPr/>
        </p:nvSpPr>
        <p:spPr>
          <a:xfrm>
            <a:off x="7150310" y="29427671"/>
            <a:ext cx="2563206"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Semi-Crystalline</a:t>
            </a:r>
          </a:p>
        </p:txBody>
      </p:sp>
      <p:sp>
        <p:nvSpPr>
          <p:cNvPr id="16" name="TextBox 15"/>
          <p:cNvSpPr txBox="1"/>
          <p:nvPr/>
        </p:nvSpPr>
        <p:spPr>
          <a:xfrm>
            <a:off x="11340191" y="29427671"/>
            <a:ext cx="2335782"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Amorphous</a:t>
            </a:r>
          </a:p>
        </p:txBody>
      </p:sp>
      <p:sp>
        <p:nvSpPr>
          <p:cNvPr id="17" name="TextBox 16">
            <a:extLst>
              <a:ext uri="{FF2B5EF4-FFF2-40B4-BE49-F238E27FC236}">
                <a16:creationId xmlns:a16="http://schemas.microsoft.com/office/drawing/2014/main" id="{07E87C95-7EEA-E93C-DFDC-7B58EAD2127A}"/>
              </a:ext>
            </a:extLst>
          </p:cNvPr>
          <p:cNvSpPr txBox="1"/>
          <p:nvPr/>
        </p:nvSpPr>
        <p:spPr>
          <a:xfrm>
            <a:off x="16039875" y="21783416"/>
            <a:ext cx="12378538" cy="2308324"/>
          </a:xfrm>
          <a:prstGeom prst="rect">
            <a:avLst/>
          </a:prstGeom>
          <a:noFill/>
        </p:spPr>
        <p:txBody>
          <a:bodyPr wrap="square">
            <a:spAutoFit/>
          </a:bodyPr>
          <a:lstStyle/>
          <a:p>
            <a:pPr marL="0" marR="0" lvl="0" indent="0" algn="l" defTabSz="4389109"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black"/>
                </a:solidFill>
                <a:effectLst/>
                <a:uLnTx/>
                <a:uFillTx/>
                <a:latin typeface="Arial"/>
                <a:ea typeface="+mn-ea"/>
                <a:cs typeface="+mn-cs"/>
              </a:rPr>
              <a:t>USE</a:t>
            </a:r>
            <a:r>
              <a:rPr kumimoji="0" lang="en-US" sz="3600" b="1" i="0" u="sng" strike="noStrike" kern="1200" cap="none" spc="0" normalizeH="0" noProof="0" dirty="0">
                <a:ln>
                  <a:noFill/>
                </a:ln>
                <a:solidFill>
                  <a:prstClr val="black"/>
                </a:solidFill>
                <a:effectLst/>
                <a:uLnTx/>
                <a:uFillTx/>
                <a:latin typeface="Arial"/>
                <a:ea typeface="+mn-ea"/>
                <a:cs typeface="+mn-cs"/>
              </a:rPr>
              <a:t> OF POLYMERS IN THE AUTOMOTIVE INDUSTRY</a:t>
            </a:r>
            <a:r>
              <a:rPr kumimoji="0" lang="en-US" sz="3600" b="1" i="0" u="sng" strike="noStrike" kern="1200" cap="none" spc="0" normalizeH="0" baseline="0" noProof="0" dirty="0">
                <a:ln>
                  <a:noFill/>
                </a:ln>
                <a:solidFill>
                  <a:prstClr val="black"/>
                </a:solidFill>
                <a:effectLst/>
                <a:uLnTx/>
                <a:uFillTx/>
                <a:latin typeface="Arial"/>
                <a:ea typeface="+mn-ea"/>
                <a:cs typeface="+mn-cs"/>
              </a:rPr>
              <a:t>:</a:t>
            </a:r>
          </a:p>
          <a:p>
            <a:pPr defTabSz="4389109">
              <a:defRPr/>
            </a:pPr>
            <a:endParaRPr lang="en-US" sz="3600" dirty="0">
              <a:solidFill>
                <a:prstClr val="black"/>
              </a:solidFill>
              <a:latin typeface="Arial"/>
            </a:endParaRPr>
          </a:p>
          <a:p>
            <a:pPr marL="0" marR="0" lvl="0" indent="0" algn="just" defTabSz="4389109" rtl="0" eaLnBrk="1" fontAlgn="auto" latinLnBrk="0" hangingPunct="1">
              <a:lnSpc>
                <a:spcPct val="100000"/>
              </a:lnSpc>
              <a:spcBef>
                <a:spcPts val="0"/>
              </a:spcBef>
              <a:spcAft>
                <a:spcPts val="0"/>
              </a:spcAft>
              <a:buClrTx/>
              <a:buSzTx/>
              <a:buFontTx/>
              <a:buNone/>
              <a:tabLst/>
              <a:defRPr/>
            </a:pPr>
            <a:endParaRPr lang="en-US" sz="3600" dirty="0">
              <a:solidFill>
                <a:prstClr val="black"/>
              </a:solidFill>
              <a:latin typeface="Arial"/>
            </a:endParaRPr>
          </a:p>
          <a:p>
            <a:pPr marL="0" marR="0" lvl="0" indent="0" algn="just" defTabSz="4389109" rtl="0" eaLnBrk="1" fontAlgn="auto" latinLnBrk="0" hangingPunct="1">
              <a:lnSpc>
                <a:spcPct val="100000"/>
              </a:lnSpc>
              <a:spcBef>
                <a:spcPts val="0"/>
              </a:spcBef>
              <a:spcAft>
                <a:spcPts val="0"/>
              </a:spcAft>
              <a:buClrTx/>
              <a:buSzTx/>
              <a:buFontTx/>
              <a:buNone/>
              <a:tabLst/>
              <a:defRPr/>
            </a:pPr>
            <a:endParaRPr kumimoji="0" lang="en-US" sz="3600" b="1" i="0" u="sng" strike="noStrike" kern="1200" cap="none" spc="0" normalizeH="0" baseline="0" noProof="0" dirty="0">
              <a:ln>
                <a:noFill/>
              </a:ln>
              <a:solidFill>
                <a:prstClr val="black"/>
              </a:solidFill>
              <a:effectLst/>
              <a:uLnTx/>
              <a:uFillTx/>
              <a:latin typeface="Arial"/>
              <a:ea typeface="+mn-ea"/>
              <a:cs typeface="+mn-cs"/>
            </a:endParaRPr>
          </a:p>
        </p:txBody>
      </p:sp>
      <p:sp>
        <p:nvSpPr>
          <p:cNvPr id="18" name="TextBox 17">
            <a:extLst>
              <a:ext uri="{FF2B5EF4-FFF2-40B4-BE49-F238E27FC236}">
                <a16:creationId xmlns:a16="http://schemas.microsoft.com/office/drawing/2014/main" id="{07E87C95-7EEA-E93C-DFDC-7B58EAD2127A}"/>
              </a:ext>
            </a:extLst>
          </p:cNvPr>
          <p:cNvSpPr txBox="1"/>
          <p:nvPr/>
        </p:nvSpPr>
        <p:spPr>
          <a:xfrm>
            <a:off x="29603007" y="6249061"/>
            <a:ext cx="12378537" cy="8402300"/>
          </a:xfrm>
          <a:prstGeom prst="rect">
            <a:avLst/>
          </a:prstGeom>
          <a:noFill/>
        </p:spPr>
        <p:txBody>
          <a:bodyPr wrap="square">
            <a:spAutoFit/>
          </a:bodyPr>
          <a:lstStyle/>
          <a:p>
            <a:pPr marL="0" marR="0" lvl="0" indent="0" algn="l" defTabSz="4389109"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black"/>
                </a:solidFill>
                <a:effectLst/>
                <a:uLnTx/>
                <a:uFillTx/>
                <a:latin typeface="Arial"/>
                <a:ea typeface="+mn-ea"/>
                <a:cs typeface="+mn-cs"/>
              </a:rPr>
              <a:t>BENEFITS:</a:t>
            </a:r>
          </a:p>
          <a:p>
            <a:pPr lvl="0" algn="just" defTabSz="4389109">
              <a:defRPr/>
            </a:pPr>
            <a:r>
              <a:rPr lang="en-US" sz="3600" dirty="0">
                <a:solidFill>
                  <a:prstClr val="black"/>
                </a:solidFill>
                <a:latin typeface="Arial"/>
              </a:rPr>
              <a:t>One of the reasons SMPs have gained attention from the automotive industry is because, in comparison to metals, they have low cost, biocompatibility, and easy manufacturing and programming. Currently, steel makes up a little over half of the total composite of the average car. Additionally, various types of SMPs can be “programmed” for different functions and increase productivity of aspects such as biodegradability. With the detail of being programmable SMPs are extremely attractive to car manufacturers who wish to further custom vehicle parts. With current science working towards changing this majority of metal parts to be made of SMP, car productions may in turn become faster, easier, and more cost-efficient. </a:t>
            </a:r>
          </a:p>
          <a:p>
            <a:pPr marL="0" marR="0" lvl="0" indent="0" algn="just" defTabSz="4389109" rtl="0" eaLnBrk="1" fontAlgn="auto" latinLnBrk="0" hangingPunct="1">
              <a:lnSpc>
                <a:spcPct val="100000"/>
              </a:lnSpc>
              <a:spcBef>
                <a:spcPts val="0"/>
              </a:spcBef>
              <a:spcAft>
                <a:spcPts val="0"/>
              </a:spcAft>
              <a:buClrTx/>
              <a:buSzTx/>
              <a:buFontTx/>
              <a:buNone/>
              <a:tabLst/>
              <a:defRPr/>
            </a:pPr>
            <a:endParaRPr lang="en-US" sz="3600" dirty="0">
              <a:solidFill>
                <a:prstClr val="black"/>
              </a:solidFill>
              <a:latin typeface="Arial"/>
            </a:endParaRPr>
          </a:p>
        </p:txBody>
      </p:sp>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10000" b="90000" l="1700" r="98000"/>
                    </a14:imgEffect>
                  </a14:imgLayer>
                </a14:imgProps>
              </a:ext>
            </a:extLst>
          </a:blip>
          <a:stretch>
            <a:fillRect/>
          </a:stretch>
        </p:blipFill>
        <p:spPr>
          <a:xfrm>
            <a:off x="16158838" y="23070609"/>
            <a:ext cx="3968837" cy="3968837"/>
          </a:xfrm>
          <a:prstGeom prst="rect">
            <a:avLst/>
          </a:prstGeom>
        </p:spPr>
      </p:pic>
      <p:pic>
        <p:nvPicPr>
          <p:cNvPr id="1026" name="Picture 2" descr="Fiber WagonR Roof Rails, Rs 1500 /piece Arsh Fiber Manufacturers | ID ..."/>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200" b="90000" l="1000" r="100000">
                        <a14:foregroundMark x1="8200" y1="32800" x2="31800" y2="19200"/>
                        <a14:foregroundMark x1="33600" y1="18200" x2="51800" y2="11600"/>
                        <a14:foregroundMark x1="20400" y1="45800" x2="37200" y2="31800"/>
                        <a14:backgroundMark x1="31800" y1="57400" x2="78000" y2="82200"/>
                        <a14:backgroundMark x1="53200" y1="46800" x2="28800" y2="91000"/>
                        <a14:backgroundMark x1="67000" y1="51000" x2="56200" y2="78400"/>
                        <a14:backgroundMark x1="89600" y1="53200" x2="77200" y2="83400"/>
                      </a14:backgroundRemoval>
                    </a14:imgEffect>
                  </a14:imgLayer>
                </a14:imgProps>
              </a:ext>
              <a:ext uri="{28A0092B-C50C-407E-A947-70E740481C1C}">
                <a14:useLocalDpi xmlns:a14="http://schemas.microsoft.com/office/drawing/2010/main" val="0"/>
              </a:ext>
            </a:extLst>
          </a:blip>
          <a:srcRect b="49933"/>
          <a:stretch/>
        </p:blipFill>
        <p:spPr bwMode="auto">
          <a:xfrm>
            <a:off x="20463712" y="25211487"/>
            <a:ext cx="7027100" cy="351827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0084181" y="24224030"/>
            <a:ext cx="1581150"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Side View Mirror</a:t>
            </a:r>
          </a:p>
        </p:txBody>
      </p:sp>
      <p:sp>
        <p:nvSpPr>
          <p:cNvPr id="20" name="TextBox 19"/>
          <p:cNvSpPr txBox="1"/>
          <p:nvPr/>
        </p:nvSpPr>
        <p:spPr>
          <a:xfrm>
            <a:off x="25909662" y="26669339"/>
            <a:ext cx="1581150"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Roof Rails</a:t>
            </a:r>
          </a:p>
        </p:txBody>
      </p:sp>
      <p:pic>
        <p:nvPicPr>
          <p:cNvPr id="1028" name="Picture 4" descr="Car Spoiler, Spoiler, Rear Spoiler, Roof Spoiler, Spoiler (car), Car ..."/>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4872" b="89559" l="0" r="100000">
                        <a14:backgroundMark x1="46400" y1="54060" x2="46400" y2="54060"/>
                        <a14:backgroundMark x1="45200" y1="49884" x2="45200" y2="49884"/>
                        <a14:backgroundMark x1="48600" y1="63109" x2="48600" y2="63109"/>
                        <a14:backgroundMark x1="43600" y1="55916" x2="43600" y2="55916"/>
                        <a14:backgroundMark x1="43000" y1="52900" x2="43000" y2="52900"/>
                        <a14:backgroundMark x1="42600" y1="50812" x2="42600" y2="50812"/>
                        <a14:backgroundMark x1="71000" y1="41531" x2="71000" y2="41531"/>
                        <a14:backgroundMark x1="73200" y1="39675" x2="73200" y2="39675"/>
                        <a14:backgroundMark x1="74800" y1="44084" x2="74800" y2="44084"/>
                        <a14:backgroundMark x1="75800" y1="48492" x2="75800" y2="48492"/>
                      </a14:backgroundRemoval>
                    </a14:imgEffect>
                  </a14:imgLayer>
                </a14:imgProps>
              </a:ext>
              <a:ext uri="{28A0092B-C50C-407E-A947-70E740481C1C}">
                <a14:useLocalDpi xmlns:a14="http://schemas.microsoft.com/office/drawing/2010/main" val="0"/>
              </a:ext>
            </a:extLst>
          </a:blip>
          <a:srcRect/>
          <a:stretch>
            <a:fillRect/>
          </a:stretch>
        </p:blipFill>
        <p:spPr bwMode="auto">
          <a:xfrm>
            <a:off x="16863857" y="27926283"/>
            <a:ext cx="4762500" cy="410527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20647994" y="30315699"/>
            <a:ext cx="158115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Spoilers</a:t>
            </a:r>
          </a:p>
        </p:txBody>
      </p:sp>
      <p:sp>
        <p:nvSpPr>
          <p:cNvPr id="23" name="TextBox 22">
            <a:extLst>
              <a:ext uri="{FF2B5EF4-FFF2-40B4-BE49-F238E27FC236}">
                <a16:creationId xmlns:a16="http://schemas.microsoft.com/office/drawing/2014/main" id="{07E87C95-7EEA-E93C-DFDC-7B58EAD2127A}"/>
              </a:ext>
            </a:extLst>
          </p:cNvPr>
          <p:cNvSpPr txBox="1"/>
          <p:nvPr/>
        </p:nvSpPr>
        <p:spPr>
          <a:xfrm>
            <a:off x="16148114" y="6249061"/>
            <a:ext cx="11927961" cy="8956298"/>
          </a:xfrm>
          <a:prstGeom prst="rect">
            <a:avLst/>
          </a:prstGeom>
          <a:noFill/>
        </p:spPr>
        <p:txBody>
          <a:bodyPr wrap="square">
            <a:spAutoFit/>
          </a:bodyPr>
          <a:lstStyle/>
          <a:p>
            <a:pPr marR="0" lvl="0" indent="0" defTabSz="4389109" fontAlgn="auto">
              <a:lnSpc>
                <a:spcPct val="100000"/>
              </a:lnSpc>
              <a:spcBef>
                <a:spcPts val="0"/>
              </a:spcBef>
              <a:spcAft>
                <a:spcPts val="0"/>
              </a:spcAft>
              <a:buClrTx/>
              <a:buSzTx/>
              <a:buFontTx/>
              <a:buNone/>
              <a:tabLst/>
              <a:defRPr/>
            </a:pPr>
            <a:r>
              <a:rPr lang="en-US" sz="3600" b="1" u="sng" dirty="0">
                <a:solidFill>
                  <a:prstClr val="black"/>
                </a:solidFill>
                <a:latin typeface="Arial"/>
              </a:rPr>
              <a:t>RESTORATION:</a:t>
            </a:r>
          </a:p>
          <a:p>
            <a:pPr lvl="0" algn="just" defTabSz="4389109">
              <a:defRPr/>
            </a:pPr>
            <a:r>
              <a:rPr lang="en-US" sz="3600" dirty="0">
                <a:solidFill>
                  <a:prstClr val="black"/>
                </a:solidFill>
                <a:latin typeface="Arial"/>
              </a:rPr>
              <a:t>For a polymer to be considered a shape memory polymer (SMP) it must have to go through a process in order to program said polymer to remember a fixed shape to which it will morph under certain conditions. Shape deforming is the first step in this process and is done with external stress and heat. The heat increases the entropy of the polymer and therefore makes it easier to manipulate it to the desired fixed shape. Once the polymer is in said fixed shape the temperature will be decreased while the external stress is maintained. The polymer will be programmed to a fixed shape using heat and then low temperatures. The theory is that if the shape deforms in any way heat may be applied to revert the shape back to its original programmed form. </a:t>
            </a:r>
          </a:p>
          <a:p>
            <a:pPr marL="0" marR="0" lvl="0" indent="0" algn="just" defTabSz="4389109" rtl="0" eaLnBrk="1" fontAlgn="auto" latinLnBrk="0" hangingPunct="1">
              <a:lnSpc>
                <a:spcPct val="100000"/>
              </a:lnSpc>
              <a:spcBef>
                <a:spcPts val="0"/>
              </a:spcBef>
              <a:spcAft>
                <a:spcPts val="0"/>
              </a:spcAft>
              <a:buClrTx/>
              <a:buSzTx/>
              <a:buFontTx/>
              <a:buNone/>
              <a:tabLst/>
              <a:defRPr/>
            </a:pPr>
            <a:endParaRPr lang="en-US" sz="3600" dirty="0">
              <a:solidFill>
                <a:prstClr val="black"/>
              </a:solidFill>
              <a:latin typeface="Arial"/>
            </a:endParaRPr>
          </a:p>
        </p:txBody>
      </p:sp>
      <p:pic>
        <p:nvPicPr>
          <p:cNvPr id="8" name="Picture 7"/>
          <p:cNvPicPr>
            <a:picLocks noChangeAspect="1"/>
          </p:cNvPicPr>
          <p:nvPr/>
        </p:nvPicPr>
        <p:blipFill>
          <a:blip r:embed="rId11">
            <a:extLst>
              <a:ext uri="{BEBA8EAE-BF5A-486C-A8C5-ECC9F3942E4B}">
                <a14:imgProps xmlns:a14="http://schemas.microsoft.com/office/drawing/2010/main">
                  <a14:imgLayer r:embed="rId12">
                    <a14:imgEffect>
                      <a14:backgroundRemoval t="0" b="99289" l="236" r="100000">
                        <a14:foregroundMark x1="20676" y1="14939" x2="23978" y2="13110"/>
                        <a14:foregroundMark x1="12028" y1="13516" x2="2044" y2="11585"/>
                        <a14:foregroundMark x1="19261" y1="39431" x2="15252" y2="42073"/>
                        <a14:foregroundMark x1="45755" y1="9146" x2="42925" y2="11077"/>
                        <a14:foregroundMark x1="62500" y1="11890" x2="62500" y2="11890"/>
                        <a14:foregroundMark x1="65802" y1="14431" x2="68711" y2="19919"/>
                        <a14:foregroundMark x1="70597" y1="13110" x2="80503" y2="10976"/>
                        <a14:foregroundMark x1="75550" y1="41159" x2="81604" y2="40549"/>
                        <a14:foregroundMark x1="83097" y1="33841" x2="83097" y2="33841"/>
                        <a14:foregroundMark x1="84434" y1="33537" x2="84434" y2="33537"/>
                        <a14:foregroundMark x1="82547" y1="34553" x2="84748" y2="32419"/>
                        <a14:foregroundMark x1="71069" y1="34553" x2="66588" y2="34451"/>
                        <a14:foregroundMark x1="74135" y1="34146" x2="75550" y2="34146"/>
                        <a14:foregroundMark x1="86871" y1="39024" x2="96069" y2="40854"/>
                        <a14:foregroundMark x1="69811" y1="70224" x2="69811" y2="70224"/>
                        <a14:foregroundMark x1="16509" y1="69207" x2="16509" y2="69207"/>
                        <a14:foregroundMark x1="14858" y1="72866" x2="14858" y2="72866"/>
                        <a14:foregroundMark x1="47563" y1="76423" x2="41981" y2="86992"/>
                        <a14:foregroundMark x1="48821" y1="73882" x2="50786" y2="72663"/>
                        <a14:foregroundMark x1="51022" y1="73069" x2="50943" y2="71850"/>
                        <a14:foregroundMark x1="50079" y1="72358" x2="50079" y2="72358"/>
                        <a14:foregroundMark x1="15330" y1="67378" x2="16352" y2="75000"/>
                        <a14:foregroundMark x1="69890" y1="82317" x2="82704" y2="82317"/>
                        <a14:foregroundMark x1="3931" y1="82825" x2="9434" y2="82927"/>
                        <a14:foregroundMark x1="48113" y1="62398" x2="51808" y2="57317"/>
                        <a14:foregroundMark x1="61557" y1="79776" x2="66116" y2="77134"/>
                      </a14:backgroundRemoval>
                    </a14:imgEffect>
                  </a14:imgLayer>
                </a14:imgProps>
              </a:ext>
              <a:ext uri="{28A0092B-C50C-407E-A947-70E740481C1C}">
                <a14:useLocalDpi xmlns:a14="http://schemas.microsoft.com/office/drawing/2010/main" val="0"/>
              </a:ext>
            </a:extLst>
          </a:blip>
          <a:stretch>
            <a:fillRect/>
          </a:stretch>
        </p:blipFill>
        <p:spPr>
          <a:xfrm>
            <a:off x="19179149" y="14766001"/>
            <a:ext cx="7041008" cy="5446818"/>
          </a:xfrm>
          <a:prstGeom prst="rect">
            <a:avLst/>
          </a:prstGeom>
        </p:spPr>
      </p:pic>
      <p:pic>
        <p:nvPicPr>
          <p:cNvPr id="21" name="Picture 20"/>
          <p:cNvPicPr>
            <a:picLocks noChangeAspect="1"/>
          </p:cNvPicPr>
          <p:nvPr/>
        </p:nvPicPr>
        <p:blipFill>
          <a:blip r:embed="rId13">
            <a:extLst>
              <a:ext uri="{BEBA8EAE-BF5A-486C-A8C5-ECC9F3942E4B}">
                <a14:imgProps xmlns:a14="http://schemas.microsoft.com/office/drawing/2010/main">
                  <a14:imgLayer r:embed="rId14">
                    <a14:imgEffect>
                      <a14:backgroundRemoval t="9328" b="91045" l="4515" r="94131">
                        <a14:foregroundMark x1="27314" y1="67910" x2="74718" y2="74254"/>
                        <a14:foregroundMark x1="85102" y1="23507" x2="72912" y2="47388"/>
                      </a14:backgroundRemoval>
                    </a14:imgEffect>
                  </a14:imgLayer>
                </a14:imgProps>
              </a:ext>
            </a:extLst>
          </a:blip>
          <a:stretch>
            <a:fillRect/>
          </a:stretch>
        </p:blipFill>
        <p:spPr>
          <a:xfrm>
            <a:off x="3970287" y="14234363"/>
            <a:ext cx="9310127" cy="5632311"/>
          </a:xfrm>
          <a:prstGeom prst="rect">
            <a:avLst/>
          </a:prstGeom>
        </p:spPr>
      </p:pic>
      <p:sp>
        <p:nvSpPr>
          <p:cNvPr id="24" name="Rectangle 23"/>
          <p:cNvSpPr/>
          <p:nvPr/>
        </p:nvSpPr>
        <p:spPr>
          <a:xfrm>
            <a:off x="29603005" y="18412412"/>
            <a:ext cx="12378537" cy="7294305"/>
          </a:xfrm>
          <a:prstGeom prst="rect">
            <a:avLst/>
          </a:prstGeom>
        </p:spPr>
        <p:txBody>
          <a:bodyPr wrap="square">
            <a:spAutoFit/>
          </a:bodyPr>
          <a:lstStyle/>
          <a:p>
            <a:pPr defTabSz="4389109">
              <a:defRPr/>
            </a:pPr>
            <a:r>
              <a:rPr lang="en-US" sz="3600" b="1" u="sng" dirty="0">
                <a:solidFill>
                  <a:prstClr val="black"/>
                </a:solidFill>
                <a:latin typeface="Arial"/>
              </a:rPr>
              <a:t>CONCLUSION:</a:t>
            </a:r>
          </a:p>
          <a:p>
            <a:pPr lvl="0" algn="just" defTabSz="4389109">
              <a:defRPr/>
            </a:pPr>
            <a:r>
              <a:rPr lang="en-US" sz="3600" dirty="0">
                <a:solidFill>
                  <a:prstClr val="black"/>
                </a:solidFill>
                <a:latin typeface="Arial"/>
              </a:rPr>
              <a:t>Although information and studies on SMPs are limited, it shows promise for applications in different industries such as biomedical, aerospace, and automotive. For the automotive industry, SMPs will be used for parts with the purpose of easier and more efficient process of car repair after an accident. By moving towards SMPs rather than metal for car parts, car repairs may in turn become more efficient seeing as a part can be manipulated to morph back to a programmed shape rather than having to replace the part in its entirety. SMPs also make the car manufacturing process easier because of their low cost, light weight and easy programming. </a:t>
            </a:r>
          </a:p>
        </p:txBody>
      </p:sp>
      <p:pic>
        <p:nvPicPr>
          <p:cNvPr id="1030" name="Picture 6" descr="https://ars.els-cdn.com/content/image/1-s2.0-S0079670015000477-gr10.jp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9220" b="99291" l="177" r="96637">
                        <a14:foregroundMark x1="8673" y1="46099" x2="23009" y2="54610"/>
                        <a14:foregroundMark x1="31150" y1="49645" x2="34690" y2="51064"/>
                        <a14:foregroundMark x1="35398" y1="46809" x2="34159" y2="46099"/>
                        <a14:foregroundMark x1="34159" y1="43262" x2="34159" y2="43262"/>
                        <a14:foregroundMark x1="34159" y1="57447" x2="34159" y2="57447"/>
                        <a14:foregroundMark x1="42832" y1="47518" x2="42832" y2="47518"/>
                        <a14:foregroundMark x1="65133" y1="48227" x2="65133" y2="48227"/>
                        <a14:foregroundMark x1="69912" y1="48936" x2="69912" y2="48936"/>
                        <a14:foregroundMark x1="67788" y1="57447" x2="67788" y2="57447"/>
                        <a14:foregroundMark x1="67788" y1="41844" x2="67788" y2="41844"/>
                        <a14:foregroundMark x1="76814" y1="48936" x2="76814" y2="48936"/>
                      </a14:backgroundRemoval>
                    </a14:imgEffect>
                  </a14:imgLayer>
                </a14:imgProps>
              </a:ext>
              <a:ext uri="{28A0092B-C50C-407E-A947-70E740481C1C}">
                <a14:useLocalDpi xmlns:a14="http://schemas.microsoft.com/office/drawing/2010/main" val="0"/>
              </a:ext>
            </a:extLst>
          </a:blip>
          <a:srcRect/>
          <a:stretch>
            <a:fillRect/>
          </a:stretch>
        </p:blipFill>
        <p:spPr bwMode="auto">
          <a:xfrm>
            <a:off x="29334255" y="13006904"/>
            <a:ext cx="12314300" cy="526013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604A47E-F72A-5F42-063C-FF27A1196803}"/>
              </a:ext>
            </a:extLst>
          </p:cNvPr>
          <p:cNvSpPr/>
          <p:nvPr/>
        </p:nvSpPr>
        <p:spPr>
          <a:xfrm>
            <a:off x="29603006" y="26473017"/>
            <a:ext cx="12378537" cy="6370975"/>
          </a:xfrm>
          <a:prstGeom prst="rect">
            <a:avLst/>
          </a:prstGeom>
        </p:spPr>
        <p:txBody>
          <a:bodyPr wrap="square">
            <a:spAutoFit/>
          </a:bodyPr>
          <a:lstStyle/>
          <a:p>
            <a:pPr defTabSz="4389109">
              <a:defRPr/>
            </a:pPr>
            <a:r>
              <a:rPr lang="en-US" sz="3600" b="1" u="sng" dirty="0">
                <a:solidFill>
                  <a:prstClr val="black"/>
                </a:solidFill>
                <a:latin typeface="Arial"/>
              </a:rPr>
              <a:t>References:</a:t>
            </a:r>
          </a:p>
          <a:p>
            <a:pPr defTabSz="4389109">
              <a:defRPr/>
            </a:pPr>
            <a:r>
              <a:rPr lang="en-US" sz="2800" dirty="0">
                <a:solidFill>
                  <a:prstClr val="black"/>
                </a:solidFill>
                <a:latin typeface="Arial"/>
              </a:rPr>
              <a:t>Xia, Y., He, Y., Zhang, F., Liu, Y., &amp; </a:t>
            </a:r>
            <a:r>
              <a:rPr lang="en-US" sz="2800" dirty="0" err="1">
                <a:solidFill>
                  <a:prstClr val="black"/>
                </a:solidFill>
                <a:latin typeface="Arial"/>
              </a:rPr>
              <a:t>Leng</a:t>
            </a:r>
            <a:r>
              <a:rPr lang="en-US" sz="2800" dirty="0">
                <a:solidFill>
                  <a:prstClr val="black"/>
                </a:solidFill>
                <a:latin typeface="Arial"/>
              </a:rPr>
              <a:t>, J. (2020, September 23). A Review of Shape Memory Polymers and Composites: Mechanisms, Materials, and Applications. Wiley Online Library. Retrieved April 5, 2023, from </a:t>
            </a:r>
            <a:r>
              <a:rPr lang="en-US" sz="2800" dirty="0">
                <a:solidFill>
                  <a:prstClr val="black"/>
                </a:solidFill>
                <a:latin typeface="Arial"/>
                <a:hlinkClick r:id="rId17">
                  <a:extLst>
                    <a:ext uri="{A12FA001-AC4F-418D-AE19-62706E023703}">
                      <ahyp:hlinkClr xmlns:ahyp="http://schemas.microsoft.com/office/drawing/2018/hyperlinkcolor" val="tx"/>
                    </a:ext>
                  </a:extLst>
                </a:hlinkClick>
              </a:rPr>
              <a:t>https://onlinelibrary.wiley.com/doi/full/10.1002/adma.202000713</a:t>
            </a:r>
            <a:r>
              <a:rPr lang="en-US" sz="2800" dirty="0">
                <a:solidFill>
                  <a:prstClr val="black"/>
                </a:solidFill>
                <a:latin typeface="Arial"/>
              </a:rPr>
              <a:t> </a:t>
            </a:r>
          </a:p>
          <a:p>
            <a:pPr defTabSz="4389109">
              <a:defRPr/>
            </a:pPr>
            <a:endParaRPr lang="en-US" sz="2800" dirty="0">
              <a:solidFill>
                <a:prstClr val="black"/>
              </a:solidFill>
              <a:latin typeface="Arial"/>
            </a:endParaRPr>
          </a:p>
          <a:p>
            <a:pPr defTabSz="4389109">
              <a:defRPr/>
            </a:pPr>
            <a:r>
              <a:rPr lang="en-US" sz="2800" dirty="0">
                <a:solidFill>
                  <a:prstClr val="black"/>
                </a:solidFill>
                <a:latin typeface="Arial"/>
              </a:rPr>
              <a:t>Qian , Z., Qi, H. J., &amp; Tao , X. (2015, April 11). Recent progress in shape memory polymer: New behavior, enabling materials, and mechanistic understanding. Science Direct. Retrieved April 4, 2023, from </a:t>
            </a:r>
            <a:r>
              <a:rPr lang="en-US" sz="2800" dirty="0">
                <a:solidFill>
                  <a:prstClr val="black"/>
                </a:solidFill>
                <a:latin typeface="Arial"/>
                <a:hlinkClick r:id="rId18">
                  <a:extLst>
                    <a:ext uri="{A12FA001-AC4F-418D-AE19-62706E023703}">
                      <ahyp:hlinkClr xmlns:ahyp="http://schemas.microsoft.com/office/drawing/2018/hyperlinkcolor" val="tx"/>
                    </a:ext>
                  </a:extLst>
                </a:hlinkClick>
              </a:rPr>
              <a:t>https://www.sciencedirect.com/science/article/pii/S0079670015000477</a:t>
            </a:r>
            <a:r>
              <a:rPr lang="en-US" sz="2800" dirty="0">
                <a:solidFill>
                  <a:prstClr val="black"/>
                </a:solidFill>
                <a:latin typeface="Arial"/>
              </a:rPr>
              <a:t> </a:t>
            </a:r>
          </a:p>
          <a:p>
            <a:pPr defTabSz="4389109">
              <a:defRPr/>
            </a:pPr>
            <a:endParaRPr lang="en-US" sz="4800" dirty="0"/>
          </a:p>
          <a:p>
            <a:pPr defTabSz="4389109">
              <a:defRPr/>
            </a:pPr>
            <a:endParaRPr lang="en-US" sz="3600" b="1" u="sng" dirty="0">
              <a:solidFill>
                <a:prstClr val="black"/>
              </a:solidFill>
              <a:latin typeface="Arial"/>
            </a:endParaRPr>
          </a:p>
          <a:p>
            <a:pPr defTabSz="4389109">
              <a:defRPr/>
            </a:pPr>
            <a:endParaRPr lang="en-US" sz="3600" b="1" u="sng" dirty="0">
              <a:solidFill>
                <a:prstClr val="black"/>
              </a:solidFill>
              <a:latin typeface="Arial"/>
            </a:endParaRPr>
          </a:p>
        </p:txBody>
      </p:sp>
      <p:sp>
        <p:nvSpPr>
          <p:cNvPr id="25" name="TextBox 24">
            <a:extLst>
              <a:ext uri="{FF2B5EF4-FFF2-40B4-BE49-F238E27FC236}">
                <a16:creationId xmlns:a16="http://schemas.microsoft.com/office/drawing/2014/main" id="{8B28BFA8-9EA2-0D7C-DEA8-8C5C4428F03D}"/>
              </a:ext>
            </a:extLst>
          </p:cNvPr>
          <p:cNvSpPr txBox="1"/>
          <p:nvPr/>
        </p:nvSpPr>
        <p:spPr>
          <a:xfrm>
            <a:off x="3968360" y="19691958"/>
            <a:ext cx="11691257" cy="646331"/>
          </a:xfrm>
          <a:prstGeom prst="rect">
            <a:avLst/>
          </a:prstGeom>
          <a:noFill/>
        </p:spPr>
        <p:txBody>
          <a:bodyPr wrap="square">
            <a:spAutoFit/>
          </a:bodyPr>
          <a:lstStyle/>
          <a:p>
            <a:r>
              <a:rPr lang="en-US" sz="3600" dirty="0">
                <a:solidFill>
                  <a:prstClr val="black"/>
                </a:solidFill>
                <a:latin typeface="Arial"/>
              </a:rPr>
              <a:t>FIGURE 1 : SHAPE MEMORY POLYMER</a:t>
            </a:r>
          </a:p>
        </p:txBody>
      </p:sp>
      <p:sp>
        <p:nvSpPr>
          <p:cNvPr id="26" name="TextBox 25">
            <a:extLst>
              <a:ext uri="{FF2B5EF4-FFF2-40B4-BE49-F238E27FC236}">
                <a16:creationId xmlns:a16="http://schemas.microsoft.com/office/drawing/2014/main" id="{6FE7D140-6ED9-A153-0E1E-BE7AFE5D6C17}"/>
              </a:ext>
            </a:extLst>
          </p:cNvPr>
          <p:cNvSpPr txBox="1"/>
          <p:nvPr/>
        </p:nvSpPr>
        <p:spPr>
          <a:xfrm>
            <a:off x="5523635" y="30315699"/>
            <a:ext cx="11691257" cy="646331"/>
          </a:xfrm>
          <a:prstGeom prst="rect">
            <a:avLst/>
          </a:prstGeom>
          <a:noFill/>
        </p:spPr>
        <p:txBody>
          <a:bodyPr wrap="square">
            <a:spAutoFit/>
          </a:bodyPr>
          <a:lstStyle/>
          <a:p>
            <a:r>
              <a:rPr lang="en-US" sz="3600" dirty="0">
                <a:solidFill>
                  <a:prstClr val="black"/>
                </a:solidFill>
                <a:latin typeface="Arial"/>
              </a:rPr>
              <a:t>FIGURE 2 : STRUCTURE</a:t>
            </a:r>
          </a:p>
        </p:txBody>
      </p:sp>
      <p:sp>
        <p:nvSpPr>
          <p:cNvPr id="27" name="TextBox 26">
            <a:extLst>
              <a:ext uri="{FF2B5EF4-FFF2-40B4-BE49-F238E27FC236}">
                <a16:creationId xmlns:a16="http://schemas.microsoft.com/office/drawing/2014/main" id="{8FF65DF4-0D63-4B0C-BFD3-15E2892BEDCB}"/>
              </a:ext>
            </a:extLst>
          </p:cNvPr>
          <p:cNvSpPr txBox="1"/>
          <p:nvPr/>
        </p:nvSpPr>
        <p:spPr>
          <a:xfrm>
            <a:off x="18091102" y="20124866"/>
            <a:ext cx="11691257" cy="646331"/>
          </a:xfrm>
          <a:prstGeom prst="rect">
            <a:avLst/>
          </a:prstGeom>
          <a:noFill/>
        </p:spPr>
        <p:txBody>
          <a:bodyPr wrap="square">
            <a:spAutoFit/>
          </a:bodyPr>
          <a:lstStyle/>
          <a:p>
            <a:r>
              <a:rPr lang="en-US" sz="3600" dirty="0">
                <a:solidFill>
                  <a:prstClr val="black"/>
                </a:solidFill>
                <a:latin typeface="Arial"/>
              </a:rPr>
              <a:t>FIGURE 3 : SHAPE MEMORY CYCLE</a:t>
            </a:r>
          </a:p>
        </p:txBody>
      </p:sp>
      <p:sp>
        <p:nvSpPr>
          <p:cNvPr id="28" name="TextBox 27">
            <a:extLst>
              <a:ext uri="{FF2B5EF4-FFF2-40B4-BE49-F238E27FC236}">
                <a16:creationId xmlns:a16="http://schemas.microsoft.com/office/drawing/2014/main" id="{32FC3DFA-B471-3D7D-7F0B-736BCFB4493D}"/>
              </a:ext>
            </a:extLst>
          </p:cNvPr>
          <p:cNvSpPr txBox="1"/>
          <p:nvPr/>
        </p:nvSpPr>
        <p:spPr>
          <a:xfrm>
            <a:off x="19769053" y="31444555"/>
            <a:ext cx="11691257" cy="646331"/>
          </a:xfrm>
          <a:prstGeom prst="rect">
            <a:avLst/>
          </a:prstGeom>
          <a:noFill/>
        </p:spPr>
        <p:txBody>
          <a:bodyPr wrap="square">
            <a:spAutoFit/>
          </a:bodyPr>
          <a:lstStyle/>
          <a:p>
            <a:r>
              <a:rPr lang="en-US" sz="3600" dirty="0">
                <a:solidFill>
                  <a:prstClr val="black"/>
                </a:solidFill>
                <a:latin typeface="Arial"/>
              </a:rPr>
              <a:t>FIGURE 4 : CAR PARTS</a:t>
            </a:r>
          </a:p>
        </p:txBody>
      </p:sp>
      <p:sp>
        <p:nvSpPr>
          <p:cNvPr id="29" name="TextBox 28">
            <a:extLst>
              <a:ext uri="{FF2B5EF4-FFF2-40B4-BE49-F238E27FC236}">
                <a16:creationId xmlns:a16="http://schemas.microsoft.com/office/drawing/2014/main" id="{BD4DF358-6E7C-CC56-8338-FFFEACC6DE00}"/>
              </a:ext>
            </a:extLst>
          </p:cNvPr>
          <p:cNvSpPr txBox="1"/>
          <p:nvPr/>
        </p:nvSpPr>
        <p:spPr>
          <a:xfrm>
            <a:off x="32587078" y="16999781"/>
            <a:ext cx="11691257" cy="646331"/>
          </a:xfrm>
          <a:prstGeom prst="rect">
            <a:avLst/>
          </a:prstGeom>
          <a:noFill/>
        </p:spPr>
        <p:txBody>
          <a:bodyPr wrap="square">
            <a:spAutoFit/>
          </a:bodyPr>
          <a:lstStyle/>
          <a:p>
            <a:r>
              <a:rPr lang="en-US" sz="3600" dirty="0">
                <a:solidFill>
                  <a:prstClr val="black"/>
                </a:solidFill>
                <a:latin typeface="Arial"/>
              </a:rPr>
              <a:t>FIGURE 5 : DEFORMATION</a:t>
            </a:r>
          </a:p>
        </p:txBody>
      </p:sp>
    </p:spTree>
    <p:extLst>
      <p:ext uri="{BB962C8B-B14F-4D97-AF65-F5344CB8AC3E}">
        <p14:creationId xmlns:p14="http://schemas.microsoft.com/office/powerpoint/2010/main" val="38310152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270</TotalTime>
  <Words>767</Words>
  <Application>Microsoft Office PowerPoint</Application>
  <PresentationFormat>Custom</PresentationFormat>
  <Paragraphs>34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Study of Shape Memory Polymers for Automotive Application Sophia Maldonado, Victoria Melendez and Birce Dikici (Advisor) Mechanical engineering Department, Embry Riddle Aeronautical University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Bounce Back, Shape Memory Polymers Sophia Maldonado, Victoria Melendez and Birce Dikici (Advisor) Mechanical engineering Department, Embry Riddle Aeronautical University</dc:title>
  <dc:creator>Maldonado, Sophia P.</dc:creator>
  <cp:lastModifiedBy>SOPHIA MALDONADO</cp:lastModifiedBy>
  <cp:revision>19</cp:revision>
  <dcterms:created xsi:type="dcterms:W3CDTF">2023-04-04T18:03:05Z</dcterms:created>
  <dcterms:modified xsi:type="dcterms:W3CDTF">2023-04-07T02:30:15Z</dcterms:modified>
</cp:coreProperties>
</file>