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D"/>
    <a:srgbClr val="2E5292"/>
    <a:srgbClr val="3259A0"/>
    <a:srgbClr val="335BA3"/>
    <a:srgbClr val="F4D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6296"/>
  </p:normalViewPr>
  <p:slideViewPr>
    <p:cSldViewPr snapToGrid="0">
      <p:cViewPr>
        <p:scale>
          <a:sx n="16" d="100"/>
          <a:sy n="16" d="100"/>
        </p:scale>
        <p:origin x="308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E5253-5E93-C342-B1F4-26A18FE3625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43EC-3791-3140-ADDA-E968373A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 for group/project????</a:t>
            </a:r>
          </a:p>
          <a:p>
            <a:r>
              <a:rPr lang="en-US"/>
              <a:t>Introduction key points??</a:t>
            </a:r>
          </a:p>
          <a:p>
            <a:r>
              <a:rPr lang="en-US"/>
              <a:t>pH results – data and graphs?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443EC-3791-3140-ADDA-E968373A3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B03-FEF3-714E-8CED-935C726E0C48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CEAB1364-068F-479A-834A-E64BD78B8366}"/>
              </a:ext>
            </a:extLst>
          </p:cNvPr>
          <p:cNvSpPr/>
          <p:nvPr/>
        </p:nvSpPr>
        <p:spPr>
          <a:xfrm>
            <a:off x="41916094" y="3936171"/>
            <a:ext cx="1961931" cy="2840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8C268F-915F-CF46-90D1-FFBBF377390C}"/>
              </a:ext>
            </a:extLst>
          </p:cNvPr>
          <p:cNvSpPr/>
          <p:nvPr/>
        </p:nvSpPr>
        <p:spPr>
          <a:xfrm>
            <a:off x="-22526" y="3973253"/>
            <a:ext cx="1540110" cy="28331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06D4B-DAC3-4DDA-B937-A3DAB29D5F7C}"/>
              </a:ext>
            </a:extLst>
          </p:cNvPr>
          <p:cNvSpPr txBox="1"/>
          <p:nvPr/>
        </p:nvSpPr>
        <p:spPr>
          <a:xfrm>
            <a:off x="5253506" y="158428"/>
            <a:ext cx="33647386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</a:rPr>
              <a:t>Assessing Bacterial Quorum Sensing Through Measuring Bioluminescence with Vibrio </a:t>
            </a:r>
            <a:r>
              <a:rPr lang="en-US" sz="6000" b="1" dirty="0" err="1">
                <a:solidFill>
                  <a:schemeClr val="bg2"/>
                </a:solidFill>
              </a:rPr>
              <a:t>fischeri</a:t>
            </a:r>
            <a:r>
              <a:rPr lang="en-US" sz="6000" b="1" dirty="0">
                <a:solidFill>
                  <a:schemeClr val="bg2"/>
                </a:solidFill>
              </a:rPr>
              <a:t> Exposed to Simulated Microgravity</a:t>
            </a:r>
          </a:p>
          <a:p>
            <a:pPr algn="ctr"/>
            <a:endParaRPr lang="en-US" sz="3600" b="1" dirty="0">
              <a:solidFill>
                <a:schemeClr val="bg2"/>
              </a:solidFill>
            </a:endParaRPr>
          </a:p>
          <a:p>
            <a:pPr algn="ctr"/>
            <a:r>
              <a:rPr lang="en-US" sz="4800" b="1" dirty="0">
                <a:solidFill>
                  <a:schemeClr val="bg2"/>
                </a:solidFill>
              </a:rPr>
              <a:t>Paulina Slick, Maria </a:t>
            </a:r>
            <a:r>
              <a:rPr lang="en-US" sz="4800" b="1" dirty="0" err="1">
                <a:solidFill>
                  <a:schemeClr val="bg2"/>
                </a:solidFill>
              </a:rPr>
              <a:t>Tobarra</a:t>
            </a:r>
            <a:r>
              <a:rPr lang="en-US" sz="4800" b="1" dirty="0">
                <a:solidFill>
                  <a:schemeClr val="bg2"/>
                </a:solidFill>
              </a:rPr>
              <a:t>, Alba Chavez, Hugo Castillo</a:t>
            </a:r>
            <a:endParaRPr lang="en-US" sz="4800" dirty="0">
              <a:solidFill>
                <a:schemeClr val="bg2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cs typeface="Times New Roman"/>
              </a:rPr>
              <a:t>Department of Human Factors and Behavioral Neurobiology, Embry-Riddle Aeronautical University, Daytona Beach FL 32114</a:t>
            </a:r>
            <a:endParaRPr lang="en-US" sz="4000" baseline="30000" dirty="0">
              <a:solidFill>
                <a:schemeClr val="bg1"/>
              </a:solidFill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299E5-7B1D-47E0-8E2B-F6C582568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88" y="84749"/>
            <a:ext cx="4019547" cy="3798963"/>
          </a:xfrm>
          <a:prstGeom prst="flowChartConnector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D2CEB8E-C92B-4165-97C3-9609403C1E61}"/>
              </a:ext>
            </a:extLst>
          </p:cNvPr>
          <p:cNvSpPr txBox="1"/>
          <p:nvPr/>
        </p:nvSpPr>
        <p:spPr>
          <a:xfrm>
            <a:off x="254492" y="4083201"/>
            <a:ext cx="13716000" cy="1015663"/>
          </a:xfrm>
          <a:prstGeom prst="rect">
            <a:avLst/>
          </a:prstGeom>
          <a:solidFill>
            <a:srgbClr val="F4DD34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0" dirty="0">
                <a:cs typeface="Times New Roman" panose="02020603050405020304" pitchFamily="18" charset="0"/>
              </a:rPr>
              <a:t>Introduction</a:t>
            </a:r>
            <a:endParaRPr lang="en-US" sz="6600" dirty="0">
              <a:cs typeface="Times New Roman" panose="02020603050405020304" pitchFamily="18" charset="0"/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EC46EFB5-57D8-4FF6-93DF-218E92F23250}"/>
              </a:ext>
            </a:extLst>
          </p:cNvPr>
          <p:cNvSpPr/>
          <p:nvPr/>
        </p:nvSpPr>
        <p:spPr>
          <a:xfrm rot="16367141">
            <a:off x="-194505903" y="23810122"/>
            <a:ext cx="6251772" cy="1225520"/>
          </a:xfrm>
          <a:prstGeom prst="curvedUpArrow">
            <a:avLst>
              <a:gd name="adj1" fmla="val 25000"/>
              <a:gd name="adj2" fmla="val 49368"/>
              <a:gd name="adj3" fmla="val 3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D812A2-36BF-C94D-A345-EFF613CAEA98}"/>
              </a:ext>
            </a:extLst>
          </p:cNvPr>
          <p:cNvSpPr/>
          <p:nvPr/>
        </p:nvSpPr>
        <p:spPr>
          <a:xfrm>
            <a:off x="33853414" y="1489140"/>
            <a:ext cx="7174523" cy="1599131"/>
          </a:xfrm>
          <a:prstGeom prst="rect">
            <a:avLst/>
          </a:prstGeom>
          <a:solidFill>
            <a:srgbClr val="00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FFF1805-4DC8-684C-98F5-1E196387E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3596" y="53499"/>
            <a:ext cx="3751316" cy="380390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28DE0F5-536C-BC44-A790-726643B0D26D}"/>
              </a:ext>
            </a:extLst>
          </p:cNvPr>
          <p:cNvSpPr txBox="1"/>
          <p:nvPr/>
        </p:nvSpPr>
        <p:spPr>
          <a:xfrm>
            <a:off x="14990634" y="15023356"/>
            <a:ext cx="137927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buFont typeface="Wingdings" pitchFamily="2" charset="2"/>
              <a:buChar char="§"/>
            </a:pPr>
            <a:endParaRPr lang="en-US" sz="4000" dirty="0">
              <a:ea typeface="+mn-lt"/>
              <a:cs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ABA1A8-F001-E54C-8529-E60DAE3CDC08}"/>
              </a:ext>
            </a:extLst>
          </p:cNvPr>
          <p:cNvSpPr txBox="1"/>
          <p:nvPr/>
        </p:nvSpPr>
        <p:spPr>
          <a:xfrm>
            <a:off x="29541262" y="22083953"/>
            <a:ext cx="13556764" cy="1015663"/>
          </a:xfrm>
          <a:prstGeom prst="rect">
            <a:avLst/>
          </a:prstGeom>
          <a:solidFill>
            <a:srgbClr val="F4DD34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0" dirty="0">
                <a:cs typeface="Times New Roman" panose="02020603050405020304" pitchFamily="18" charset="0"/>
              </a:rPr>
              <a:t>Future Work</a:t>
            </a:r>
            <a:endParaRPr lang="en-US" sz="6600" dirty="0"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45C106-9779-AE4C-ACA7-EE0677ABD8E5}"/>
              </a:ext>
            </a:extLst>
          </p:cNvPr>
          <p:cNvSpPr txBox="1"/>
          <p:nvPr/>
        </p:nvSpPr>
        <p:spPr>
          <a:xfrm>
            <a:off x="283870" y="5382242"/>
            <a:ext cx="13685991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4000" dirty="0"/>
              <a:t>Interbacterial communication takes place through a process known as Quorum Sensing or cell-cell communication, accomplished through the activation of small signaling molecules known as Autoinducers (acyl-homoserine lactones or AHLs).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4000" dirty="0"/>
              <a:t>Quorum sensing controls many phenotypical aspects, including antibiotic resistance, biofilm formation and toxin production (Figure 1).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algn="just"/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4000" dirty="0"/>
              <a:t>Stressors (e.g., microgravity) have been proven to alter cell-cell communication.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4000" dirty="0"/>
              <a:t>This study used </a:t>
            </a:r>
            <a:r>
              <a:rPr lang="en-US" sz="4000" i="1" dirty="0"/>
              <a:t>Vibrio </a:t>
            </a:r>
            <a:r>
              <a:rPr lang="en-US" sz="4000" i="1" dirty="0" err="1"/>
              <a:t>fischeri</a:t>
            </a:r>
            <a:r>
              <a:rPr lang="en-US" sz="4000" i="1" dirty="0"/>
              <a:t>, </a:t>
            </a:r>
            <a:r>
              <a:rPr lang="en-US" sz="4000" dirty="0"/>
              <a:t>a marine mutualistic bacterium, that infects </a:t>
            </a:r>
            <a:r>
              <a:rPr lang="en-US" sz="4000" dirty="0" err="1"/>
              <a:t>Sepiloid</a:t>
            </a:r>
            <a:r>
              <a:rPr lang="en-US" sz="4000" dirty="0"/>
              <a:t> squids and </a:t>
            </a:r>
            <a:r>
              <a:rPr lang="en-US" sz="4000" dirty="0" err="1"/>
              <a:t>monocentrid</a:t>
            </a:r>
            <a:r>
              <a:rPr lang="en-US" sz="4000" dirty="0"/>
              <a:t> fishes and has been studied for its capacity to synthesize long and short chain AHLs and alter bacterial behavior and host colonization.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algn="just"/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algn="just"/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algn="just"/>
            <a:endParaRPr lang="en-US" sz="2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54ED020-F540-A640-87A8-E9DA01FD9B32}"/>
              </a:ext>
            </a:extLst>
          </p:cNvPr>
          <p:cNvSpPr txBox="1"/>
          <p:nvPr/>
        </p:nvSpPr>
        <p:spPr>
          <a:xfrm>
            <a:off x="29983519" y="23692899"/>
            <a:ext cx="758375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buFont typeface="Wingdings" pitchFamily="2" charset="2"/>
              <a:buChar char="§"/>
            </a:pPr>
            <a:r>
              <a:rPr lang="en-US" sz="4000" dirty="0">
                <a:cs typeface="Calibri" panose="020F0502020204030204"/>
              </a:rPr>
              <a:t>Host infection experiments.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4000" dirty="0">
                <a:cs typeface="Calibri" panose="020F0502020204030204"/>
              </a:rPr>
              <a:t>Chemical detection of Autoinducers using High Performance Liquid Chromatography analysis.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4000" dirty="0">
                <a:cs typeface="Calibri" panose="020F0502020204030204"/>
              </a:rPr>
              <a:t>Perform experiment using aerated vessels.</a:t>
            </a:r>
          </a:p>
          <a:p>
            <a:pPr marL="571500" indent="-571500" algn="just">
              <a:buFont typeface="Wingdings" pitchFamily="2" charset="2"/>
              <a:buChar char="§"/>
            </a:pPr>
            <a:endParaRPr lang="en-US" sz="4000" dirty="0">
              <a:cs typeface="Calibri" panose="020F0502020204030204"/>
            </a:endParaRPr>
          </a:p>
        </p:txBody>
      </p:sp>
      <p:pic>
        <p:nvPicPr>
          <p:cNvPr id="8" name="Picture 7" descr="Diagram, timeline&#10;&#10;Description automatically generated">
            <a:extLst>
              <a:ext uri="{FF2B5EF4-FFF2-40B4-BE49-F238E27FC236}">
                <a16:creationId xmlns:a16="http://schemas.microsoft.com/office/drawing/2014/main" id="{F3B3497B-1C99-CF7C-D7A4-CAE21FBE3C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04" y="10596454"/>
            <a:ext cx="11775362" cy="7260840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4DF473C6-15A8-1D15-BCAB-5C2086BF86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3195" y="4423533"/>
            <a:ext cx="13794872" cy="74723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8C41317-725A-A9DE-6833-A481079584F1}"/>
              </a:ext>
            </a:extLst>
          </p:cNvPr>
          <p:cNvGrpSpPr/>
          <p:nvPr/>
        </p:nvGrpSpPr>
        <p:grpSpPr>
          <a:xfrm>
            <a:off x="29018010" y="28851597"/>
            <a:ext cx="14872557" cy="3405068"/>
            <a:chOff x="30218763" y="26043028"/>
            <a:chExt cx="13032916" cy="56806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EAE7A2-D2AF-975B-1532-BD694743101E}"/>
                </a:ext>
              </a:extLst>
            </p:cNvPr>
            <p:cNvSpPr txBox="1"/>
            <p:nvPr/>
          </p:nvSpPr>
          <p:spPr>
            <a:xfrm>
              <a:off x="30218763" y="27975421"/>
              <a:ext cx="13032916" cy="3748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sz="2000" b="1" dirty="0"/>
            </a:p>
            <a:p>
              <a:pPr marL="314325" indent="-314325">
                <a:buFontTx/>
                <a:buAutoNum type="arabicPeriod"/>
                <a:defRPr/>
              </a:pPr>
              <a:r>
                <a:rPr lang="en-US" sz="2000" dirty="0" err="1"/>
                <a:t>Baudart</a:t>
              </a:r>
              <a:r>
                <a:rPr lang="en-US" sz="2000" dirty="0"/>
                <a:t>, J., Blanchet, E., Girard, L., </a:t>
              </a:r>
              <a:r>
                <a:rPr lang="en-US" sz="2000" dirty="0" err="1"/>
                <a:t>Intertaglia</a:t>
              </a:r>
              <a:r>
                <a:rPr lang="en-US" sz="2000" dirty="0"/>
                <a:t>, L., </a:t>
              </a:r>
              <a:r>
                <a:rPr lang="en-US" sz="2000" dirty="0" err="1"/>
                <a:t>Lami</a:t>
              </a:r>
              <a:r>
                <a:rPr lang="en-US" sz="2000" dirty="0"/>
                <a:t>, R., </a:t>
              </a:r>
              <a:r>
                <a:rPr lang="en-US" sz="2000" dirty="0" err="1"/>
                <a:t>Lebaron</a:t>
              </a:r>
              <a:r>
                <a:rPr lang="en-US" sz="2000" dirty="0"/>
                <a:t>, P., Stein, D., Suzuki, M. (2017). Characterization of N-Acyl homoserine lactones in </a:t>
              </a:r>
              <a:r>
                <a:rPr lang="en-US" sz="2000" i="1" dirty="0"/>
                <a:t>Vibrio </a:t>
              </a:r>
              <a:r>
                <a:rPr lang="en-US" sz="2000" i="1" dirty="0" err="1"/>
                <a:t>tasmaniensis</a:t>
              </a:r>
              <a:r>
                <a:rPr lang="en-US" sz="2000" dirty="0"/>
                <a:t> LGP32 by a biosensor-based UHPLC-HRMS/MS method. </a:t>
              </a:r>
              <a:r>
                <a:rPr lang="en-US" sz="2000" i="1" dirty="0"/>
                <a:t>Sensors</a:t>
              </a:r>
              <a:r>
                <a:rPr lang="en-US" sz="2000" dirty="0"/>
                <a:t>. 17(4):906.</a:t>
              </a:r>
            </a:p>
            <a:p>
              <a:pPr marL="314325" indent="-314325">
                <a:buFontTx/>
                <a:buAutoNum type="arabicPeriod"/>
                <a:defRPr/>
              </a:pPr>
              <a:r>
                <a:rPr lang="en-US" sz="2000" dirty="0" err="1"/>
                <a:t>Batailler</a:t>
              </a:r>
              <a:r>
                <a:rPr lang="en-US" sz="2000" dirty="0"/>
                <a:t>, N., Blanchet, E., </a:t>
              </a:r>
              <a:r>
                <a:rPr lang="en-US" sz="2000" dirty="0" err="1"/>
                <a:t>Escargueil</a:t>
              </a:r>
              <a:r>
                <a:rPr lang="en-US" sz="2000" dirty="0"/>
                <a:t>, A., </a:t>
              </a:r>
              <a:r>
                <a:rPr lang="en-US" sz="2000" dirty="0" err="1"/>
                <a:t>Ferandin</a:t>
              </a:r>
              <a:r>
                <a:rPr lang="en-US" sz="2000" dirty="0"/>
                <a:t>, Y., </a:t>
              </a:r>
              <a:r>
                <a:rPr lang="en-US" sz="2000" dirty="0" err="1"/>
                <a:t>Intertaglia</a:t>
              </a:r>
              <a:r>
                <a:rPr lang="en-US" sz="2000" dirty="0"/>
                <a:t>, L., Prado, S., </a:t>
              </a:r>
              <a:r>
                <a:rPr lang="en-US" sz="2000" dirty="0" err="1"/>
                <a:t>Lami</a:t>
              </a:r>
              <a:r>
                <a:rPr lang="en-US" sz="2000" dirty="0"/>
                <a:t>, R., Oliveira da Silva, J., Stein, D. (2017). Quorum sensing and quorum quenching in the Mediterranean seagrass </a:t>
              </a:r>
              <a:r>
                <a:rPr lang="en-US" sz="2000" i="1" dirty="0" err="1"/>
                <a:t>Posidonia</a:t>
              </a:r>
              <a:r>
                <a:rPr lang="en-US" sz="2000" i="1" dirty="0"/>
                <a:t> </a:t>
              </a:r>
              <a:r>
                <a:rPr lang="en-US" sz="2000" dirty="0"/>
                <a:t>oceanic microbiota. </a:t>
              </a:r>
              <a:r>
                <a:rPr lang="en-US" sz="2000" i="1" dirty="0"/>
                <a:t>Front. Mar. Sci</a:t>
              </a:r>
              <a:r>
                <a:rPr lang="en-US" sz="2000" dirty="0"/>
                <a:t>. 21(2):1110.</a:t>
              </a:r>
            </a:p>
            <a:p>
              <a:pPr marL="314325" indent="-314325">
                <a:buFontTx/>
                <a:buAutoNum type="arabicPeriod"/>
                <a:defRPr/>
              </a:pPr>
              <a:r>
                <a:rPr lang="en-US" sz="2000" dirty="0"/>
                <a:t>Greenberg, P., </a:t>
              </a:r>
              <a:r>
                <a:rPr lang="en-US" sz="2000" dirty="0" err="1"/>
                <a:t>Lupp</a:t>
              </a:r>
              <a:r>
                <a:rPr lang="en-US" sz="2000" dirty="0"/>
                <a:t>, C., Ruby, E and </a:t>
              </a:r>
              <a:r>
                <a:rPr lang="en-US" sz="2000" dirty="0" err="1"/>
                <a:t>Urbanowski</a:t>
              </a:r>
              <a:r>
                <a:rPr lang="en-US" sz="2000" dirty="0"/>
                <a:t>, M. (2003). The</a:t>
              </a:r>
              <a:r>
                <a:rPr lang="en-US" sz="2000" i="1" dirty="0"/>
                <a:t> Vibrio </a:t>
              </a:r>
              <a:r>
                <a:rPr lang="en-US" sz="2000" i="1" dirty="0" err="1"/>
                <a:t>fischeri</a:t>
              </a:r>
              <a:r>
                <a:rPr lang="en-US" sz="2000" dirty="0"/>
                <a:t> quorum-sensing system </a:t>
              </a:r>
              <a:r>
                <a:rPr lang="en-US" sz="2000" i="1" dirty="0" err="1"/>
                <a:t>ain</a:t>
              </a:r>
              <a:r>
                <a:rPr lang="en-US" sz="2000" dirty="0"/>
                <a:t> and </a:t>
              </a:r>
              <a:r>
                <a:rPr lang="en-US" sz="2000" i="1" dirty="0"/>
                <a:t>lux</a:t>
              </a:r>
              <a:r>
                <a:rPr lang="en-US" sz="2000" dirty="0"/>
                <a:t> sequentially induce luminescence gene expression and are important for persistence in the squid host. </a:t>
              </a:r>
              <a:r>
                <a:rPr lang="en-US" sz="2000" i="1" dirty="0"/>
                <a:t>Mol. </a:t>
              </a:r>
              <a:r>
                <a:rPr lang="en-US" sz="2000" i="1" dirty="0" err="1"/>
                <a:t>Microbiol</a:t>
              </a:r>
              <a:r>
                <a:rPr lang="en-US" sz="2000" dirty="0"/>
                <a:t>. 50(1):319-331.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F95CFE-15AC-E2DB-2CA3-2465B1B23374}"/>
                </a:ext>
              </a:extLst>
            </p:cNvPr>
            <p:cNvSpPr txBox="1"/>
            <p:nvPr/>
          </p:nvSpPr>
          <p:spPr>
            <a:xfrm>
              <a:off x="30810252" y="26043028"/>
              <a:ext cx="11939453" cy="1932392"/>
            </a:xfrm>
            <a:prstGeom prst="rect">
              <a:avLst/>
            </a:prstGeom>
            <a:solidFill>
              <a:srgbClr val="F4DD34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6000" dirty="0">
                  <a:cs typeface="Times New Roman" panose="02020603050405020304" pitchFamily="18" charset="0"/>
                </a:rPr>
                <a:t>References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1E07592-B02E-AF33-D0E8-B128471F22DA}"/>
              </a:ext>
            </a:extLst>
          </p:cNvPr>
          <p:cNvSpPr txBox="1"/>
          <p:nvPr/>
        </p:nvSpPr>
        <p:spPr>
          <a:xfrm>
            <a:off x="253861" y="22612239"/>
            <a:ext cx="13716000" cy="1107996"/>
          </a:xfrm>
          <a:prstGeom prst="rect">
            <a:avLst/>
          </a:prstGeom>
          <a:solidFill>
            <a:srgbClr val="F4DD34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600" dirty="0"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6F6D1-68A5-324E-9FEC-5A483F18F5AF}"/>
              </a:ext>
            </a:extLst>
          </p:cNvPr>
          <p:cNvSpPr txBox="1"/>
          <p:nvPr/>
        </p:nvSpPr>
        <p:spPr>
          <a:xfrm>
            <a:off x="394436" y="23211007"/>
            <a:ext cx="136634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endParaRPr lang="en-US" sz="40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4800" b="1" i="1" dirty="0"/>
              <a:t>Hypothesis: </a:t>
            </a:r>
            <a:r>
              <a:rPr lang="en-US" sz="4800" i="1" dirty="0"/>
              <a:t>Simulated microgravity will change AHLs production in Vibrio </a:t>
            </a:r>
            <a:r>
              <a:rPr lang="en-US" sz="4800" i="1" dirty="0" err="1"/>
              <a:t>fischeri</a:t>
            </a:r>
            <a:r>
              <a:rPr lang="en-US" sz="4800" i="1" dirty="0"/>
              <a:t> bacteria.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65DE4-8082-579C-F91D-4476B971B87A}"/>
              </a:ext>
            </a:extLst>
          </p:cNvPr>
          <p:cNvSpPr txBox="1"/>
          <p:nvPr/>
        </p:nvSpPr>
        <p:spPr>
          <a:xfrm>
            <a:off x="14777579" y="12293273"/>
            <a:ext cx="13716000" cy="1015663"/>
          </a:xfrm>
          <a:prstGeom prst="rect">
            <a:avLst/>
          </a:prstGeom>
          <a:solidFill>
            <a:srgbClr val="F4DD34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0" dirty="0"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41BE12-788E-E8FB-CF60-BB593C7171EC}"/>
              </a:ext>
            </a:extLst>
          </p:cNvPr>
          <p:cNvSpPr txBox="1"/>
          <p:nvPr/>
        </p:nvSpPr>
        <p:spPr>
          <a:xfrm>
            <a:off x="394436" y="26326820"/>
            <a:ext cx="135754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4000" i="1" dirty="0"/>
              <a:t>V. </a:t>
            </a:r>
            <a:r>
              <a:rPr lang="en-US" sz="4000" i="1" dirty="0" err="1"/>
              <a:t>fischeri</a:t>
            </a:r>
            <a:r>
              <a:rPr lang="en-US" sz="4000" i="1" dirty="0"/>
              <a:t> </a:t>
            </a:r>
            <a:r>
              <a:rPr lang="en-US" sz="4000" dirty="0"/>
              <a:t>was grown under simulated microgravity and gravity conditions using the </a:t>
            </a:r>
            <a:r>
              <a:rPr lang="en-US" sz="4000" dirty="0" err="1"/>
              <a:t>EagleStat</a:t>
            </a:r>
            <a:r>
              <a:rPr lang="en-US" sz="4000" dirty="0"/>
              <a:t>,  a 2D clinostat device (Figure 2).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4000" dirty="0"/>
              <a:t>The experiment consisted in incubating </a:t>
            </a:r>
            <a:r>
              <a:rPr lang="en-US" sz="4000" i="1" dirty="0"/>
              <a:t>V. </a:t>
            </a:r>
            <a:r>
              <a:rPr lang="en-US" sz="4000" i="1" dirty="0" err="1"/>
              <a:t>fischeri</a:t>
            </a:r>
            <a:r>
              <a:rPr lang="en-US" sz="4000" i="1" dirty="0"/>
              <a:t> </a:t>
            </a:r>
            <a:r>
              <a:rPr lang="en-US" sz="4000" dirty="0"/>
              <a:t>for 24 and 48 hours under gravity and microgravity.</a:t>
            </a:r>
            <a:endParaRPr lang="en-US" sz="4000" i="1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4000" dirty="0"/>
              <a:t>Autoinducer production was detected by measuring Luminescence and Fluorescence after activation of Biosensors in order to find effects on simulated microgravity on gene expression. </a:t>
            </a:r>
          </a:p>
          <a:p>
            <a:pPr algn="just"/>
            <a:endParaRPr lang="en-US" sz="4000" dirty="0"/>
          </a:p>
          <a:p>
            <a:pPr algn="just"/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636977-4B25-F680-419B-708755CF0D21}"/>
              </a:ext>
            </a:extLst>
          </p:cNvPr>
          <p:cNvSpPr txBox="1"/>
          <p:nvPr/>
        </p:nvSpPr>
        <p:spPr>
          <a:xfrm>
            <a:off x="15632344" y="21059482"/>
            <a:ext cx="12006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Figure 3. </a:t>
            </a:r>
            <a:r>
              <a:rPr lang="en-US" sz="3600" dirty="0"/>
              <a:t>Relative Light Units measurements using </a:t>
            </a:r>
            <a:r>
              <a:rPr lang="en-US" sz="3600" i="1" dirty="0"/>
              <a:t>Vibrio </a:t>
            </a:r>
            <a:r>
              <a:rPr lang="en-US" sz="3600" i="1" dirty="0" err="1"/>
              <a:t>harveii</a:t>
            </a:r>
            <a:r>
              <a:rPr lang="en-US" sz="3600" i="1" dirty="0"/>
              <a:t> </a:t>
            </a:r>
            <a:r>
              <a:rPr lang="en-US" sz="3600" dirty="0"/>
              <a:t>modified with </a:t>
            </a:r>
            <a:r>
              <a:rPr lang="en-US" sz="3600" i="1" dirty="0"/>
              <a:t>lux </a:t>
            </a:r>
            <a:r>
              <a:rPr lang="en-US" sz="3600" dirty="0"/>
              <a:t>(luciferin) operon promoter for detection of long chain (12 C) Autoinducer.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4573A-D453-D0C6-3951-D9041DC104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4749" y="13343185"/>
            <a:ext cx="12228228" cy="7571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6680B8-3AE4-A6A8-E5F0-361F9E7E34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1854" y="22829690"/>
            <a:ext cx="11847451" cy="7790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3DFCF9-E4A1-BD37-9E27-81A9A85D60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68238" y="3997654"/>
            <a:ext cx="11376828" cy="76701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439485-64CD-87D1-D1A6-FC3780C870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82507" y="13372494"/>
            <a:ext cx="11001438" cy="7518432"/>
          </a:xfrm>
          <a:prstGeom prst="rect">
            <a:avLst/>
          </a:prstGeom>
        </p:spPr>
      </p:pic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A23D50FF-9524-964B-04F5-EE079EC580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16274" y="26071487"/>
            <a:ext cx="3729326" cy="1354952"/>
          </a:xfrm>
          <a:prstGeom prst="rect">
            <a:avLst/>
          </a:prstGeom>
          <a:ln>
            <a:noFill/>
          </a:ln>
        </p:spPr>
      </p:pic>
      <p:pic>
        <p:nvPicPr>
          <p:cNvPr id="32" name="Picture 31" descr="A picture containing object, clock, hanger&#10;&#10;Description automatically generated">
            <a:extLst>
              <a:ext uri="{FF2B5EF4-FFF2-40B4-BE49-F238E27FC236}">
                <a16:creationId xmlns:a16="http://schemas.microsoft.com/office/drawing/2014/main" id="{3FFDA34C-F231-385D-95AA-BB9165FF05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25280" y="5062493"/>
            <a:ext cx="3142720" cy="1523940"/>
          </a:xfrm>
          <a:prstGeom prst="rect">
            <a:avLst/>
          </a:prstGeom>
        </p:spPr>
      </p:pic>
      <p:pic>
        <p:nvPicPr>
          <p:cNvPr id="37" name="Picture 36" descr="A picture containing hanger&#10;&#10;Description automatically generated">
            <a:extLst>
              <a:ext uri="{FF2B5EF4-FFF2-40B4-BE49-F238E27FC236}">
                <a16:creationId xmlns:a16="http://schemas.microsoft.com/office/drawing/2014/main" id="{1EE0FECE-706F-BF5E-56B8-5E86BE3888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13918" y="15938916"/>
            <a:ext cx="5369080" cy="1070522"/>
          </a:xfrm>
          <a:prstGeom prst="rect">
            <a:avLst/>
          </a:prstGeom>
          <a:ln>
            <a:noFill/>
          </a:ln>
        </p:spPr>
      </p:pic>
      <p:pic>
        <p:nvPicPr>
          <p:cNvPr id="40" name="Picture 39" descr="Diagram, schematic&#10;&#10;Description automatically generated">
            <a:extLst>
              <a:ext uri="{FF2B5EF4-FFF2-40B4-BE49-F238E27FC236}">
                <a16:creationId xmlns:a16="http://schemas.microsoft.com/office/drawing/2014/main" id="{F0237ABC-F436-5780-7AB7-F1BEB2CF8B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867517" y="14689234"/>
            <a:ext cx="3980651" cy="18026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C98FF20-824C-0898-E820-41ED8F1724DE}"/>
              </a:ext>
            </a:extLst>
          </p:cNvPr>
          <p:cNvSpPr txBox="1"/>
          <p:nvPr/>
        </p:nvSpPr>
        <p:spPr>
          <a:xfrm>
            <a:off x="15490701" y="30496023"/>
            <a:ext cx="12006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Figure 4. </a:t>
            </a:r>
            <a:r>
              <a:rPr lang="en-US" sz="3600" dirty="0"/>
              <a:t>Fluorescence measurements using </a:t>
            </a:r>
            <a:r>
              <a:rPr lang="en-US" sz="3600" i="1" dirty="0"/>
              <a:t>Escherichia coli </a:t>
            </a:r>
            <a:r>
              <a:rPr lang="en-US" sz="3600" dirty="0"/>
              <a:t>modified with </a:t>
            </a:r>
            <a:r>
              <a:rPr lang="en-US" sz="3600" i="1" dirty="0" err="1"/>
              <a:t>gfp</a:t>
            </a:r>
            <a:r>
              <a:rPr lang="en-US" sz="3600" i="1" dirty="0"/>
              <a:t> </a:t>
            </a:r>
            <a:r>
              <a:rPr lang="en-US" sz="3600" dirty="0"/>
              <a:t>(Green Fluorescent Protein) operon promoter for detection of medium chain (8 C)Autoinducer.</a:t>
            </a:r>
            <a:endParaRPr lang="en-US" sz="3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7C341C-7063-D13D-4495-5C2C1DA00789}"/>
              </a:ext>
            </a:extLst>
          </p:cNvPr>
          <p:cNvSpPr txBox="1"/>
          <p:nvPr/>
        </p:nvSpPr>
        <p:spPr>
          <a:xfrm>
            <a:off x="30352178" y="11584021"/>
            <a:ext cx="12006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Figure 5. </a:t>
            </a:r>
            <a:r>
              <a:rPr lang="en-US" sz="3600" dirty="0"/>
              <a:t>Fluorescence measurements using </a:t>
            </a:r>
            <a:r>
              <a:rPr lang="en-US" sz="3600" i="1" dirty="0"/>
              <a:t>Pseudomonas putida </a:t>
            </a:r>
            <a:r>
              <a:rPr lang="en-US" sz="3600" dirty="0"/>
              <a:t>modified with </a:t>
            </a:r>
            <a:r>
              <a:rPr lang="en-US" sz="3600" i="1" dirty="0" err="1"/>
              <a:t>gfp</a:t>
            </a:r>
            <a:r>
              <a:rPr lang="en-US" sz="3600" i="1" dirty="0"/>
              <a:t> </a:t>
            </a:r>
            <a:r>
              <a:rPr lang="en-US" sz="3600" dirty="0"/>
              <a:t>(Green Fluorescent Protein) operon promoter for detection of short chain (6 C) Autoinducer.</a:t>
            </a:r>
            <a:endParaRPr lang="en-US" sz="3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41CE3-DA2C-F868-8570-CD9A23C531EB}"/>
              </a:ext>
            </a:extLst>
          </p:cNvPr>
          <p:cNvSpPr txBox="1"/>
          <p:nvPr/>
        </p:nvSpPr>
        <p:spPr>
          <a:xfrm>
            <a:off x="30379991" y="20880301"/>
            <a:ext cx="12006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Figure 6. </a:t>
            </a:r>
            <a:r>
              <a:rPr lang="en-US" sz="3600" dirty="0"/>
              <a:t>Relative Light Units measurements via luminescence for detection of Luciferin.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E95EE2-3C9E-D75F-B843-B9BBC3B1E068}"/>
              </a:ext>
            </a:extLst>
          </p:cNvPr>
          <p:cNvSpPr/>
          <p:nvPr/>
        </p:nvSpPr>
        <p:spPr>
          <a:xfrm>
            <a:off x="18215330" y="4591032"/>
            <a:ext cx="10031812" cy="1218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A9E1C6-39AB-FE73-3BA8-4818804E0FC7}"/>
              </a:ext>
            </a:extLst>
          </p:cNvPr>
          <p:cNvSpPr txBox="1"/>
          <p:nvPr/>
        </p:nvSpPr>
        <p:spPr>
          <a:xfrm>
            <a:off x="18495976" y="4694269"/>
            <a:ext cx="944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Figure 2. </a:t>
            </a:r>
            <a:r>
              <a:rPr lang="en-US" sz="3200" dirty="0"/>
              <a:t>Experimental design, growth and detection of Autoinducers after incubation under gravity and microgravity conditions.</a:t>
            </a:r>
          </a:p>
        </p:txBody>
      </p:sp>
      <p:pic>
        <p:nvPicPr>
          <p:cNvPr id="50" name="Picture 49" descr="Diagram&#10;&#10;Description automatically generated">
            <a:extLst>
              <a:ext uri="{FF2B5EF4-FFF2-40B4-BE49-F238E27FC236}">
                <a16:creationId xmlns:a16="http://schemas.microsoft.com/office/drawing/2014/main" id="{DD7C00DE-5EE8-90B0-BA8A-193C33E548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677914" y="23104857"/>
            <a:ext cx="5219145" cy="5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6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E7E0EFD54AD4EA25D06C49620CE4A" ma:contentTypeVersion="7" ma:contentTypeDescription="Create a new document." ma:contentTypeScope="" ma:versionID="0f4e0c494a0b0eafcd38182b06202899">
  <xsd:schema xmlns:xsd="http://www.w3.org/2001/XMLSchema" xmlns:xs="http://www.w3.org/2001/XMLSchema" xmlns:p="http://schemas.microsoft.com/office/2006/metadata/properties" xmlns:ns3="429533c4-b786-40a4-9c77-73995de88544" xmlns:ns4="0699b923-e1db-478f-900e-bf597b09faa1" targetNamespace="http://schemas.microsoft.com/office/2006/metadata/properties" ma:root="true" ma:fieldsID="80cb8943c3566b0f7a34b24eb397604f" ns3:_="" ns4:_="">
    <xsd:import namespace="429533c4-b786-40a4-9c77-73995de88544"/>
    <xsd:import namespace="0699b923-e1db-478f-900e-bf597b09fa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533c4-b786-40a4-9c77-73995de88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9b923-e1db-478f-900e-bf597b09f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4320C4-F429-4689-88A3-49FA846591B5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0699b923-e1db-478f-900e-bf597b09faa1"/>
    <ds:schemaRef ds:uri="429533c4-b786-40a4-9c77-73995de8854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02C6E9C-CD0E-49DB-8FAC-7471301E74E6}">
  <ds:schemaRefs>
    <ds:schemaRef ds:uri="0699b923-e1db-478f-900e-bf597b09faa1"/>
    <ds:schemaRef ds:uri="429533c4-b786-40a4-9c77-73995de885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AE3EF8-0CCD-4EF1-BE6F-CEF4E9140E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8372</TotalTime>
  <Words>565</Words>
  <Application>Microsoft Macintosh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lastModifiedBy>Slick, Paulina</cp:lastModifiedBy>
  <cp:revision>64</cp:revision>
  <dcterms:created xsi:type="dcterms:W3CDTF">2017-03-31T18:56:26Z</dcterms:created>
  <dcterms:modified xsi:type="dcterms:W3CDTF">2023-04-10T22:58:24Z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0x010100946E7E0EFD54AD4EA25D06C49620CE4A</vt:lpwstr>
  </property>
</Properties>
</file>