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EB424-F836-C4AB-BC8D-CBC26707D633}" v="845" dt="2023-02-09T01:23:25.387"/>
    <p1510:client id="{1DDF79D7-F6EF-8E8B-A6CA-6DD961A5ACCC}" v="10010" dt="2023-02-09T05:37:03.789"/>
    <p1510:client id="{5CFF4994-40F8-9E4C-2DBB-C6F090C3D6AB}" v="87" dt="2023-02-10T05:50:41.788"/>
    <p1510:client id="{C4FF2B64-39A8-4171-8376-E4436AB83113}" v="3204" vWet="3206" dt="2023-02-09T04:55:37.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17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D5791B28-41F2-45A3-9207-5C059E6C401B}"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146628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91B28-41F2-45A3-9207-5C059E6C401B}"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252069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91B28-41F2-45A3-9207-5C059E6C401B}"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18546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91B28-41F2-45A3-9207-5C059E6C401B}"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118153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91B28-41F2-45A3-9207-5C059E6C401B}"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65040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91B28-41F2-45A3-9207-5C059E6C401B}"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226381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91B28-41F2-45A3-9207-5C059E6C401B}"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419184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91B28-41F2-45A3-9207-5C059E6C401B}"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294604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91B28-41F2-45A3-9207-5C059E6C401B}"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50504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5791B28-41F2-45A3-9207-5C059E6C401B}"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23598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5791B28-41F2-45A3-9207-5C059E6C401B}"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428D-A2D6-4975-B302-1803BDD27C3C}" type="slidenum">
              <a:rPr lang="en-US" smtClean="0"/>
              <a:t>‹#›</a:t>
            </a:fld>
            <a:endParaRPr lang="en-US"/>
          </a:p>
        </p:txBody>
      </p:sp>
    </p:spTree>
    <p:extLst>
      <p:ext uri="{BB962C8B-B14F-4D97-AF65-F5344CB8AC3E}">
        <p14:creationId xmlns:p14="http://schemas.microsoft.com/office/powerpoint/2010/main" val="363423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5791B28-41F2-45A3-9207-5C059E6C401B}" type="datetimeFigureOut">
              <a:rPr lang="en-US" smtClean="0"/>
              <a:t>2/9/2023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896428D-A2D6-4975-B302-1803BDD27C3C}" type="slidenum">
              <a:rPr lang="en-US" smtClean="0"/>
              <a:t>‹#›</a:t>
            </a:fld>
            <a:endParaRPr lang="en-US"/>
          </a:p>
        </p:txBody>
      </p:sp>
    </p:spTree>
    <p:extLst>
      <p:ext uri="{BB962C8B-B14F-4D97-AF65-F5344CB8AC3E}">
        <p14:creationId xmlns:p14="http://schemas.microsoft.com/office/powerpoint/2010/main" val="3553798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gr.msu.edu/classes/ce321/lishug/HW/models.cfd.backstep.pdf" TargetMode="External"/><Relationship Id="rId3" Type="http://schemas.openxmlformats.org/officeDocument/2006/relationships/image" Target="../media/image2.png"/><Relationship Id="rId7" Type="http://schemas.openxmlformats.org/officeDocument/2006/relationships/hyperlink" Target="http://www2.egr.uh.edu/~dli9/research.ht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omsol.com/blogs/what-is-comsol-multiphysics/" TargetMode="External"/><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6726AF1-B73C-535B-87E1-ACB34FC46301}"/>
              </a:ext>
            </a:extLst>
          </p:cNvPr>
          <p:cNvSpPr/>
          <p:nvPr/>
        </p:nvSpPr>
        <p:spPr>
          <a:xfrm>
            <a:off x="5715" y="27203400"/>
            <a:ext cx="14430375" cy="571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latin typeface="Calibri"/>
                <a:ea typeface="Calibri"/>
                <a:cs typeface="Calibri"/>
              </a:rPr>
              <a:t>What Is COMSOL Multiphysics?</a:t>
            </a:r>
            <a:r>
              <a:rPr lang="en-US">
                <a:latin typeface="Calibri"/>
                <a:ea typeface="Calibri"/>
                <a:cs typeface="Calibri"/>
              </a:rPr>
              <a:t> (n.d.). COMSOL Multiphysics. https://www.comsol.com/blogs/what-is-comsol-multiphysics/</a:t>
            </a:r>
          </a:p>
          <a:p>
            <a:r>
              <a:rPr lang="en-US">
                <a:latin typeface="Calibri"/>
                <a:ea typeface="Calibri"/>
                <a:cs typeface="Calibri"/>
              </a:rPr>
              <a:t>‌</a:t>
            </a:r>
            <a:endParaRPr lang="en-US"/>
          </a:p>
        </p:txBody>
      </p:sp>
      <p:pic>
        <p:nvPicPr>
          <p:cNvPr id="19" name="Picture 18">
            <a:extLst>
              <a:ext uri="{FF2B5EF4-FFF2-40B4-BE49-F238E27FC236}">
                <a16:creationId xmlns:a16="http://schemas.microsoft.com/office/drawing/2014/main" id="{2DE74A8F-C912-BBA6-43BB-1D0878F241F6}"/>
              </a:ext>
            </a:extLst>
          </p:cNvPr>
          <p:cNvPicPr>
            <a:picLocks noChangeAspect="1"/>
          </p:cNvPicPr>
          <p:nvPr/>
        </p:nvPicPr>
        <p:blipFill>
          <a:blip r:embed="rId2"/>
          <a:stretch>
            <a:fillRect/>
          </a:stretch>
        </p:blipFill>
        <p:spPr>
          <a:xfrm>
            <a:off x="19163640" y="27210574"/>
            <a:ext cx="6121459" cy="5344301"/>
          </a:xfrm>
          <a:prstGeom prst="rect">
            <a:avLst/>
          </a:prstGeom>
        </p:spPr>
      </p:pic>
      <p:sp>
        <p:nvSpPr>
          <p:cNvPr id="4" name="Rectangle 3">
            <a:extLst>
              <a:ext uri="{FF2B5EF4-FFF2-40B4-BE49-F238E27FC236}">
                <a16:creationId xmlns:a16="http://schemas.microsoft.com/office/drawing/2014/main" id="{EBE3A8C5-3F7F-FF70-C7DF-3210B2288F5B}"/>
              </a:ext>
            </a:extLst>
          </p:cNvPr>
          <p:cNvSpPr/>
          <p:nvPr/>
        </p:nvSpPr>
        <p:spPr>
          <a:xfrm>
            <a:off x="0" y="0"/>
            <a:ext cx="43891200" cy="6906470"/>
          </a:xfrm>
          <a:prstGeom prst="rect">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67"/>
          </a:p>
        </p:txBody>
      </p:sp>
      <p:sp>
        <p:nvSpPr>
          <p:cNvPr id="2" name="TextBox 1">
            <a:extLst>
              <a:ext uri="{FF2B5EF4-FFF2-40B4-BE49-F238E27FC236}">
                <a16:creationId xmlns:a16="http://schemas.microsoft.com/office/drawing/2014/main" id="{12F17608-F653-F8E8-213A-A8E12FABA99D}"/>
              </a:ext>
            </a:extLst>
          </p:cNvPr>
          <p:cNvSpPr txBox="1"/>
          <p:nvPr/>
        </p:nvSpPr>
        <p:spPr>
          <a:xfrm>
            <a:off x="6354583" y="276977"/>
            <a:ext cx="31182043" cy="6148606"/>
          </a:xfrm>
          <a:prstGeom prst="rect">
            <a:avLst/>
          </a:prstGeom>
          <a:noFill/>
        </p:spPr>
        <p:txBody>
          <a:bodyPr wrap="square" rtlCol="0">
            <a:spAutoFit/>
          </a:bodyPr>
          <a:lstStyle/>
          <a:p>
            <a:pPr algn="ctr"/>
            <a:r>
              <a:rPr lang="en-US" sz="11520">
                <a:latin typeface="Arial" panose="020B0604020202020204" pitchFamily="34" charset="0"/>
                <a:cs typeface="Arial" panose="020B0604020202020204" pitchFamily="34" charset="0"/>
              </a:rPr>
              <a:t> </a:t>
            </a:r>
            <a:r>
              <a:rPr lang="en-US" sz="12000">
                <a:solidFill>
                  <a:schemeClr val="bg1"/>
                </a:solidFill>
                <a:latin typeface="Georgia" panose="02040502050405020303" pitchFamily="18" charset="0"/>
                <a:ea typeface="Cambria" panose="02040503050406030204" pitchFamily="18" charset="0"/>
                <a:cs typeface="Arial" panose="020B0604020202020204" pitchFamily="34" charset="0"/>
              </a:rPr>
              <a:t>Flume Experiment to Evaluate Shear Stresses Under Variable Flowing Conditions</a:t>
            </a:r>
            <a:r>
              <a:rPr lang="en-US" sz="11520">
                <a:solidFill>
                  <a:schemeClr val="bg1"/>
                </a:solidFill>
                <a:latin typeface="Georgia" panose="02040502050405020303" pitchFamily="18" charset="0"/>
                <a:ea typeface="Cambria" panose="02040503050406030204" pitchFamily="18" charset="0"/>
                <a:cs typeface="Arial" panose="020B0604020202020204" pitchFamily="34" charset="0"/>
              </a:rPr>
              <a:t>  </a:t>
            </a:r>
          </a:p>
          <a:p>
            <a:pPr algn="ctr"/>
            <a:endParaRPr lang="en-US" sz="15355">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7A04F95-7125-2AFC-54A9-3734B6289B40}"/>
              </a:ext>
            </a:extLst>
          </p:cNvPr>
          <p:cNvSpPr txBox="1"/>
          <p:nvPr/>
        </p:nvSpPr>
        <p:spPr>
          <a:xfrm>
            <a:off x="0" y="4395015"/>
            <a:ext cx="43891200" cy="2160591"/>
          </a:xfrm>
          <a:prstGeom prst="rect">
            <a:avLst/>
          </a:prstGeom>
          <a:noFill/>
        </p:spPr>
        <p:txBody>
          <a:bodyPr wrap="square" rtlCol="0">
            <a:spAutoFit/>
          </a:bodyPr>
          <a:lstStyle/>
          <a:p>
            <a:pPr algn="ctr"/>
            <a:r>
              <a:rPr lang="en-US" sz="6700" b="1">
                <a:solidFill>
                  <a:schemeClr val="bg1"/>
                </a:solidFill>
                <a:latin typeface="Arial" panose="020B0604020202020204" pitchFamily="34" charset="0"/>
                <a:cs typeface="Arial" panose="020B0604020202020204" pitchFamily="34" charset="0"/>
              </a:rPr>
              <a:t>Student Researchers: Angie Castillo, Steven Insignares</a:t>
            </a:r>
          </a:p>
          <a:p>
            <a:pPr algn="ctr"/>
            <a:r>
              <a:rPr lang="en-US" sz="6700" b="1">
                <a:solidFill>
                  <a:schemeClr val="bg1"/>
                </a:solidFill>
                <a:latin typeface="Arial" panose="020B0604020202020204" pitchFamily="34" charset="0"/>
                <a:cs typeface="Arial" panose="020B0604020202020204" pitchFamily="34" charset="0"/>
              </a:rPr>
              <a:t>Faculty Mentors: Dr. </a:t>
            </a:r>
            <a:r>
              <a:rPr lang="en-US" sz="6700" b="1" err="1">
                <a:solidFill>
                  <a:schemeClr val="bg1"/>
                </a:solidFill>
                <a:latin typeface="Arial" panose="020B0604020202020204" pitchFamily="34" charset="0"/>
                <a:cs typeface="Arial" panose="020B0604020202020204" pitchFamily="34" charset="0"/>
              </a:rPr>
              <a:t>Ghada</a:t>
            </a:r>
            <a:r>
              <a:rPr lang="en-US" sz="6700" b="1">
                <a:solidFill>
                  <a:schemeClr val="bg1"/>
                </a:solidFill>
                <a:latin typeface="Arial" panose="020B0604020202020204" pitchFamily="34" charset="0"/>
                <a:cs typeface="Arial" panose="020B0604020202020204" pitchFamily="34" charset="0"/>
              </a:rPr>
              <a:t> </a:t>
            </a:r>
            <a:r>
              <a:rPr lang="en-US" sz="6700" b="1" err="1">
                <a:solidFill>
                  <a:schemeClr val="bg1"/>
                </a:solidFill>
                <a:latin typeface="Arial" panose="020B0604020202020204" pitchFamily="34" charset="0"/>
                <a:cs typeface="Arial" panose="020B0604020202020204" pitchFamily="34" charset="0"/>
              </a:rPr>
              <a:t>Ellithy</a:t>
            </a:r>
            <a:r>
              <a:rPr lang="en-US" sz="6700" b="1">
                <a:solidFill>
                  <a:schemeClr val="bg1"/>
                </a:solidFill>
                <a:latin typeface="Arial" panose="020B0604020202020204" pitchFamily="34" charset="0"/>
                <a:cs typeface="Arial" panose="020B0604020202020204" pitchFamily="34" charset="0"/>
              </a:rPr>
              <a:t> (PI), Dr. Andrei </a:t>
            </a:r>
            <a:r>
              <a:rPr lang="en-US" sz="6700" b="1" err="1">
                <a:solidFill>
                  <a:schemeClr val="bg1"/>
                </a:solidFill>
                <a:latin typeface="Arial" panose="020B0604020202020204" pitchFamily="34" charset="0"/>
                <a:cs typeface="Arial" panose="020B0604020202020204" pitchFamily="34" charset="0"/>
              </a:rPr>
              <a:t>Ludu</a:t>
            </a:r>
            <a:endParaRPr lang="en-US" sz="6700" b="1">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1C636E0-C254-1FB8-7F89-6E5CA014C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4" y="2074716"/>
            <a:ext cx="4640597" cy="4640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bry-Riddle Aeronautical University">
            <a:extLst>
              <a:ext uri="{FF2B5EF4-FFF2-40B4-BE49-F238E27FC236}">
                <a16:creationId xmlns:a16="http://schemas.microsoft.com/office/drawing/2014/main" id="{8178F937-5002-F777-2D57-80A58165A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7072" y="4539264"/>
            <a:ext cx="8097394" cy="1872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D8149E45-980B-0F07-E056-47E8BFE63A35}"/>
              </a:ext>
            </a:extLst>
          </p:cNvPr>
          <p:cNvPicPr>
            <a:picLocks noChangeAspect="1"/>
          </p:cNvPicPr>
          <p:nvPr/>
        </p:nvPicPr>
        <p:blipFill>
          <a:blip r:embed="rId5"/>
          <a:stretch>
            <a:fillRect/>
          </a:stretch>
        </p:blipFill>
        <p:spPr>
          <a:xfrm>
            <a:off x="29698038" y="16119547"/>
            <a:ext cx="8638494" cy="6744090"/>
          </a:xfrm>
          <a:prstGeom prst="rect">
            <a:avLst/>
          </a:prstGeom>
        </p:spPr>
      </p:pic>
      <p:sp>
        <p:nvSpPr>
          <p:cNvPr id="7" name="TextBox 6">
            <a:extLst>
              <a:ext uri="{FF2B5EF4-FFF2-40B4-BE49-F238E27FC236}">
                <a16:creationId xmlns:a16="http://schemas.microsoft.com/office/drawing/2014/main" id="{00493DAC-071B-ED10-C437-E40024356BB8}"/>
              </a:ext>
            </a:extLst>
          </p:cNvPr>
          <p:cNvSpPr txBox="1"/>
          <p:nvPr/>
        </p:nvSpPr>
        <p:spPr>
          <a:xfrm>
            <a:off x="16590481" y="8229490"/>
            <a:ext cx="24474350" cy="1138773"/>
          </a:xfrm>
          <a:prstGeom prst="rect">
            <a:avLst/>
          </a:prstGeom>
          <a:solidFill>
            <a:schemeClr val="accent4">
              <a:lumMod val="60000"/>
              <a:lumOff val="40000"/>
            </a:schemeClr>
          </a:solidFill>
        </p:spPr>
        <p:txBody>
          <a:bodyPr wrap="square" rtlCol="0">
            <a:spAutoFit/>
          </a:bodyPr>
          <a:lstStyle/>
          <a:p>
            <a:pPr algn="ctr"/>
            <a:r>
              <a:rPr lang="en-US" sz="6800" dirty="0">
                <a:latin typeface="Cambria" panose="02040503050406030204" pitchFamily="18" charset="0"/>
                <a:ea typeface="Cambria" panose="02040503050406030204" pitchFamily="18" charset="0"/>
              </a:rPr>
              <a:t>Experiment Design</a:t>
            </a:r>
          </a:p>
        </p:txBody>
      </p:sp>
      <p:sp>
        <p:nvSpPr>
          <p:cNvPr id="8" name="TextBox 7">
            <a:extLst>
              <a:ext uri="{FF2B5EF4-FFF2-40B4-BE49-F238E27FC236}">
                <a16:creationId xmlns:a16="http://schemas.microsoft.com/office/drawing/2014/main" id="{4764319D-669B-8935-AC08-1B1110F8DD1A}"/>
              </a:ext>
            </a:extLst>
          </p:cNvPr>
          <p:cNvSpPr txBox="1"/>
          <p:nvPr/>
        </p:nvSpPr>
        <p:spPr>
          <a:xfrm>
            <a:off x="1008629" y="8246930"/>
            <a:ext cx="13286840" cy="1138773"/>
          </a:xfrm>
          <a:prstGeom prst="rect">
            <a:avLst/>
          </a:prstGeom>
          <a:solidFill>
            <a:schemeClr val="accent4">
              <a:lumMod val="60000"/>
              <a:lumOff val="40000"/>
            </a:schemeClr>
          </a:solidFill>
        </p:spPr>
        <p:txBody>
          <a:bodyPr wrap="square" rtlCol="0">
            <a:spAutoFit/>
          </a:bodyPr>
          <a:lstStyle/>
          <a:p>
            <a:pPr algn="ctr"/>
            <a:r>
              <a:rPr lang="en-US" sz="6800" dirty="0">
                <a:latin typeface="Cambria" panose="02040503050406030204" pitchFamily="18" charset="0"/>
                <a:ea typeface="Cambria" panose="02040503050406030204" pitchFamily="18" charset="0"/>
              </a:rPr>
              <a:t>Introduction</a:t>
            </a:r>
          </a:p>
        </p:txBody>
      </p:sp>
      <p:sp>
        <p:nvSpPr>
          <p:cNvPr id="11" name="TextBox 10">
            <a:extLst>
              <a:ext uri="{FF2B5EF4-FFF2-40B4-BE49-F238E27FC236}">
                <a16:creationId xmlns:a16="http://schemas.microsoft.com/office/drawing/2014/main" id="{67EB54BE-49CD-27D2-5611-2EE3F84F23DD}"/>
              </a:ext>
            </a:extLst>
          </p:cNvPr>
          <p:cNvSpPr txBox="1"/>
          <p:nvPr/>
        </p:nvSpPr>
        <p:spPr>
          <a:xfrm>
            <a:off x="29515299" y="13458468"/>
            <a:ext cx="11543080" cy="4524315"/>
          </a:xfrm>
          <a:prstGeom prst="rect">
            <a:avLst/>
          </a:prstGeom>
          <a:noFill/>
        </p:spPr>
        <p:txBody>
          <a:bodyPr wrap="square" lIns="91440" tIns="45720" rIns="91440" bIns="45720" rtlCol="0" anchor="t">
            <a:spAutoFit/>
          </a:bodyPr>
          <a:lstStyle/>
          <a:p>
            <a:pPr algn="just"/>
            <a:r>
              <a:rPr lang="en-US" sz="2400" dirty="0">
                <a:latin typeface="Times New Roman"/>
                <a:ea typeface="+mn-lt"/>
                <a:cs typeface="Times New Roman"/>
              </a:rPr>
              <a:t>Embry-Riddle Aeronautical University’s Nonlinear Waves Laboratory houses a 4,000-gallon tank measuring 30 feet in length, 4 feet in width, and 2-inch-thick acrylic walls that stand 3 feet from the ground and are 4 feet high. </a:t>
            </a:r>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a:p>
            <a:pPr algn="just"/>
            <a:r>
              <a:rPr lang="en-US" sz="2400" dirty="0">
                <a:latin typeface="Times New Roman"/>
                <a:ea typeface="+mn-lt"/>
                <a:cs typeface="Times New Roman"/>
              </a:rPr>
              <a:t>The flume is made of thick acrylic walls and 10 series steel. Measuring 2 feet wide, 25 ft in length and starting at a height of 36 inches after the first 6  inches with a 3-degree decline. </a:t>
            </a:r>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a:p>
            <a:pPr algn="just"/>
            <a:r>
              <a:rPr lang="en-US" sz="2400" dirty="0">
                <a:latin typeface="Times New Roman"/>
                <a:ea typeface="+mn-lt"/>
                <a:cs typeface="Times New Roman"/>
              </a:rPr>
              <a:t>The tank is composed of 6 water pumps that will fill a sealed of area created by an acrylic wall. This will allow for the water to create up to a 4-inch  gravitational flow. </a:t>
            </a:r>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a:p>
            <a:pPr algn="just"/>
            <a:endParaRPr lang="en-US" sz="2400" dirty="0">
              <a:latin typeface="Times New Roman" panose="02020603050405020304" pitchFamily="18" charset="0"/>
              <a:ea typeface="+mn-lt"/>
              <a:cs typeface="Times New Roman" panose="02020603050405020304" pitchFamily="18" charset="0"/>
            </a:endParaRPr>
          </a:p>
        </p:txBody>
      </p:sp>
      <p:sp>
        <p:nvSpPr>
          <p:cNvPr id="6" name="TextBox 5">
            <a:extLst>
              <a:ext uri="{FF2B5EF4-FFF2-40B4-BE49-F238E27FC236}">
                <a16:creationId xmlns:a16="http://schemas.microsoft.com/office/drawing/2014/main" id="{E92CF0C3-3A34-07D8-2EF1-7096A424ADA8}"/>
              </a:ext>
            </a:extLst>
          </p:cNvPr>
          <p:cNvSpPr txBox="1"/>
          <p:nvPr/>
        </p:nvSpPr>
        <p:spPr>
          <a:xfrm>
            <a:off x="1033721" y="9897545"/>
            <a:ext cx="6967280" cy="4875181"/>
          </a:xfrm>
          <a:prstGeom prst="rect">
            <a:avLst/>
          </a:prstGeom>
          <a:noFill/>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just"/>
            <a:r>
              <a:rPr lang="en-US" sz="2400" dirty="0">
                <a:latin typeface="Times New Roman"/>
                <a:cs typeface="Times New Roman"/>
              </a:rPr>
              <a:t>It is reported that approximately 34% of failures (breach) in water-retaining structures, like levees and dams,  are caused by overtopping.</a:t>
            </a:r>
            <a:r>
              <a:rPr lang="en-US" sz="2400" dirty="0">
                <a:solidFill>
                  <a:srgbClr val="FF0000"/>
                </a:solidFill>
                <a:latin typeface="Times New Roman"/>
                <a:cs typeface="Times New Roman"/>
              </a:rPr>
              <a:t> </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a:cs typeface="Times New Roman"/>
              </a:rPr>
              <a:t>One important application of shear stress measurement is the evaluation of soil erosion and sediment transport in water bodies. Due to climate change, extreme rainfall events are occurring with more frequency and intensity, causing structures like dams and levees to overflow and fail. </a:t>
            </a:r>
          </a:p>
          <a:p>
            <a:pPr algn="just"/>
            <a:endParaRPr lang="en-US" sz="2400" dirty="0">
              <a:latin typeface="Times New Roman"/>
              <a:cs typeface="Calibri"/>
            </a:endParaRPr>
          </a:p>
        </p:txBody>
      </p:sp>
      <p:sp>
        <p:nvSpPr>
          <p:cNvPr id="12" name="TextBox 11">
            <a:extLst>
              <a:ext uri="{FF2B5EF4-FFF2-40B4-BE49-F238E27FC236}">
                <a16:creationId xmlns:a16="http://schemas.microsoft.com/office/drawing/2014/main" id="{089A8A81-1C64-FEF3-8F2B-5F01565E70AB}"/>
              </a:ext>
            </a:extLst>
          </p:cNvPr>
          <p:cNvSpPr txBox="1"/>
          <p:nvPr/>
        </p:nvSpPr>
        <p:spPr>
          <a:xfrm>
            <a:off x="16602039" y="22982647"/>
            <a:ext cx="10785982" cy="1138773"/>
          </a:xfrm>
          <a:prstGeom prst="rect">
            <a:avLst/>
          </a:prstGeom>
          <a:solidFill>
            <a:schemeClr val="accent4">
              <a:lumMod val="60000"/>
              <a:lumOff val="40000"/>
            </a:schemeClr>
          </a:solidFill>
        </p:spPr>
        <p:txBody>
          <a:bodyPr wrap="square" lIns="91440" tIns="45720" rIns="91440" bIns="45720" rtlCol="0" anchor="t">
            <a:spAutoFit/>
          </a:bodyPr>
          <a:lstStyle/>
          <a:p>
            <a:pPr algn="ctr"/>
            <a:r>
              <a:rPr lang="en-US" sz="6800">
                <a:latin typeface="Cambria" panose="02040503050406030204" pitchFamily="18" charset="0"/>
                <a:ea typeface="Cambria" panose="02040503050406030204" pitchFamily="18" charset="0"/>
              </a:rPr>
              <a:t>Wall Shear Sensors</a:t>
            </a:r>
          </a:p>
        </p:txBody>
      </p:sp>
      <p:sp>
        <p:nvSpPr>
          <p:cNvPr id="20" name="TextBox 19">
            <a:extLst>
              <a:ext uri="{FF2B5EF4-FFF2-40B4-BE49-F238E27FC236}">
                <a16:creationId xmlns:a16="http://schemas.microsoft.com/office/drawing/2014/main" id="{9614A523-7FD4-44F5-C42A-E178F06477DB}"/>
              </a:ext>
            </a:extLst>
          </p:cNvPr>
          <p:cNvSpPr txBox="1"/>
          <p:nvPr/>
        </p:nvSpPr>
        <p:spPr>
          <a:xfrm>
            <a:off x="2725657" y="27388994"/>
            <a:ext cx="8222539" cy="1138773"/>
          </a:xfrm>
          <a:prstGeom prst="rect">
            <a:avLst/>
          </a:prstGeom>
          <a:solidFill>
            <a:schemeClr val="bg1"/>
          </a:solidFill>
        </p:spPr>
        <p:txBody>
          <a:bodyPr wrap="square" rtlCol="0">
            <a:spAutoFit/>
          </a:bodyPr>
          <a:lstStyle/>
          <a:p>
            <a:pPr algn="ctr"/>
            <a:r>
              <a:rPr lang="en-US" sz="6800">
                <a:latin typeface="Cambria" panose="02040503050406030204" pitchFamily="18" charset="0"/>
                <a:ea typeface="Cambria" panose="02040503050406030204" pitchFamily="18" charset="0"/>
              </a:rPr>
              <a:t>References</a:t>
            </a:r>
          </a:p>
        </p:txBody>
      </p:sp>
      <p:sp>
        <p:nvSpPr>
          <p:cNvPr id="22" name="TextBox 21">
            <a:extLst>
              <a:ext uri="{FF2B5EF4-FFF2-40B4-BE49-F238E27FC236}">
                <a16:creationId xmlns:a16="http://schemas.microsoft.com/office/drawing/2014/main" id="{48651D9B-4F84-FDCA-D749-EC09B430DFAE}"/>
              </a:ext>
            </a:extLst>
          </p:cNvPr>
          <p:cNvSpPr txBox="1"/>
          <p:nvPr/>
        </p:nvSpPr>
        <p:spPr>
          <a:xfrm>
            <a:off x="212598" y="28480917"/>
            <a:ext cx="14430375" cy="830997"/>
          </a:xfrm>
          <a:prstGeom prst="rect">
            <a:avLst/>
          </a:prstGeom>
          <a:noFill/>
        </p:spPr>
        <p:txBody>
          <a:bodyPr wrap="square" rtlCol="0">
            <a:spAutoFit/>
          </a:bodyPr>
          <a:lstStyle/>
          <a:p>
            <a:r>
              <a:rPr lang="en-US" sz="2400" dirty="0"/>
              <a:t>Figure (AHMIC NUMBER) and “Wall Shear Sensors” section specifications courtesy of </a:t>
            </a:r>
            <a:r>
              <a:rPr lang="en-US" sz="2400" dirty="0" err="1"/>
              <a:t>Ahmic</a:t>
            </a:r>
            <a:r>
              <a:rPr lang="en-US" sz="2400" dirty="0"/>
              <a:t> Aerospace, </a:t>
            </a:r>
            <a:r>
              <a:rPr lang="en-US" sz="2400" b="1" dirty="0"/>
              <a:t>www.ahmicaerospace.com/sensors</a:t>
            </a:r>
          </a:p>
        </p:txBody>
      </p:sp>
      <p:sp>
        <p:nvSpPr>
          <p:cNvPr id="14" name="TextBox 13">
            <a:extLst>
              <a:ext uri="{FF2B5EF4-FFF2-40B4-BE49-F238E27FC236}">
                <a16:creationId xmlns:a16="http://schemas.microsoft.com/office/drawing/2014/main" id="{80598865-B32E-2A00-E2D3-83DDB855BE4B}"/>
              </a:ext>
            </a:extLst>
          </p:cNvPr>
          <p:cNvSpPr txBox="1"/>
          <p:nvPr/>
        </p:nvSpPr>
        <p:spPr>
          <a:xfrm>
            <a:off x="1021274" y="17982783"/>
            <a:ext cx="13261549" cy="1138773"/>
          </a:xfrm>
          <a:prstGeom prst="rect">
            <a:avLst/>
          </a:prstGeom>
          <a:solidFill>
            <a:schemeClr val="accent4">
              <a:lumMod val="60000"/>
              <a:lumOff val="40000"/>
            </a:schemeClr>
          </a:solidFill>
        </p:spPr>
        <p:txBody>
          <a:bodyPr wrap="square" lIns="91440" tIns="45720" rIns="91440" bIns="45720" rtlCol="0" anchor="t">
            <a:spAutoFit/>
          </a:bodyPr>
          <a:lstStyle/>
          <a:p>
            <a:pPr algn="ctr"/>
            <a:r>
              <a:rPr lang="en-US" sz="6800" dirty="0">
                <a:latin typeface="Cambria"/>
                <a:ea typeface="Cambria"/>
              </a:rPr>
              <a:t>Future Research </a:t>
            </a:r>
          </a:p>
        </p:txBody>
      </p:sp>
      <p:sp>
        <p:nvSpPr>
          <p:cNvPr id="16" name="TextBox 15">
            <a:extLst>
              <a:ext uri="{FF2B5EF4-FFF2-40B4-BE49-F238E27FC236}">
                <a16:creationId xmlns:a16="http://schemas.microsoft.com/office/drawing/2014/main" id="{BDF5E417-62FF-B76D-34D7-3BC83ACC8843}"/>
              </a:ext>
            </a:extLst>
          </p:cNvPr>
          <p:cNvSpPr txBox="1"/>
          <p:nvPr/>
        </p:nvSpPr>
        <p:spPr>
          <a:xfrm>
            <a:off x="16588072" y="11575471"/>
            <a:ext cx="10774032" cy="1138773"/>
          </a:xfrm>
          <a:prstGeom prst="rect">
            <a:avLst/>
          </a:prstGeom>
          <a:solidFill>
            <a:schemeClr val="accent4">
              <a:lumMod val="60000"/>
              <a:lumOff val="40000"/>
            </a:schemeClr>
          </a:solidFill>
        </p:spPr>
        <p:txBody>
          <a:bodyPr wrap="square" lIns="91440" tIns="45720" rIns="91440" bIns="45720" rtlCol="0" anchor="t">
            <a:spAutoFit/>
          </a:bodyPr>
          <a:lstStyle/>
          <a:p>
            <a:pPr algn="ctr"/>
            <a:r>
              <a:rPr lang="en-US" sz="6800" dirty="0">
                <a:latin typeface="Cambria"/>
                <a:ea typeface="Cambria"/>
              </a:rPr>
              <a:t>CFD Simulation </a:t>
            </a:r>
          </a:p>
        </p:txBody>
      </p:sp>
      <p:sp>
        <p:nvSpPr>
          <p:cNvPr id="23" name="TextBox 22">
            <a:extLst>
              <a:ext uri="{FF2B5EF4-FFF2-40B4-BE49-F238E27FC236}">
                <a16:creationId xmlns:a16="http://schemas.microsoft.com/office/drawing/2014/main" id="{3E52BD85-66B2-CE07-4A1A-5AD2EF9A9BEB}"/>
              </a:ext>
            </a:extLst>
          </p:cNvPr>
          <p:cNvSpPr txBox="1"/>
          <p:nvPr/>
        </p:nvSpPr>
        <p:spPr>
          <a:xfrm>
            <a:off x="29517234" y="23223622"/>
            <a:ext cx="11566181" cy="1138773"/>
          </a:xfrm>
          <a:prstGeom prst="rect">
            <a:avLst/>
          </a:prstGeom>
          <a:solidFill>
            <a:schemeClr val="accent4">
              <a:lumMod val="60000"/>
              <a:lumOff val="40000"/>
            </a:schemeClr>
          </a:solidFill>
        </p:spPr>
        <p:txBody>
          <a:bodyPr wrap="square" rtlCol="0">
            <a:spAutoFit/>
          </a:bodyPr>
          <a:lstStyle/>
          <a:p>
            <a:pPr algn="ctr"/>
            <a:r>
              <a:rPr lang="en-US" sz="6800" err="1">
                <a:latin typeface="Cambria" panose="02040503050406030204" pitchFamily="18" charset="0"/>
                <a:ea typeface="Cambria" panose="02040503050406030204" pitchFamily="18" charset="0"/>
              </a:rPr>
              <a:t>MicroPIV</a:t>
            </a:r>
            <a:endParaRPr lang="en-US" sz="680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ED2404A-54A9-6EED-76BF-F36C9C30364A}"/>
              </a:ext>
            </a:extLst>
          </p:cNvPr>
          <p:cNvSpPr txBox="1"/>
          <p:nvPr/>
        </p:nvSpPr>
        <p:spPr>
          <a:xfrm>
            <a:off x="16596199" y="13206072"/>
            <a:ext cx="1075348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Times New Roman"/>
                <a:ea typeface="+mn-lt"/>
                <a:cs typeface="Times New Roman"/>
              </a:rPr>
              <a:t>COMSOL Multiphysics has the capability to simulate the experiment conditions under different modeling scenarios. </a:t>
            </a:r>
            <a:endParaRPr lang="en-US" dirty="0"/>
          </a:p>
          <a:p>
            <a:pPr marL="342900" indent="-342900" algn="just">
              <a:buFont typeface="Arial"/>
              <a:buChar char="•"/>
            </a:pPr>
            <a:r>
              <a:rPr lang="en-US" sz="2400" dirty="0">
                <a:latin typeface="Times New Roman"/>
                <a:ea typeface="+mn-lt"/>
                <a:cs typeface="Times New Roman"/>
              </a:rPr>
              <a:t>Laminar flow modeling fluids with constant density and viscosity. </a:t>
            </a:r>
          </a:p>
          <a:p>
            <a:pPr marL="342900" indent="-342900" algn="just">
              <a:buFont typeface="Arial"/>
              <a:buChar char="•"/>
            </a:pPr>
            <a:r>
              <a:rPr lang="en-US" sz="2400" dirty="0">
                <a:latin typeface="Times New Roman"/>
                <a:ea typeface="+mn-lt"/>
                <a:cs typeface="Times New Roman"/>
              </a:rPr>
              <a:t>Low-Reynold-number treatment resolves the flow of water going down a smooth surface. </a:t>
            </a:r>
          </a:p>
          <a:p>
            <a:pPr marL="342900" indent="-342900" algn="just">
              <a:buFont typeface="Arial"/>
              <a:buChar char="•"/>
            </a:pPr>
            <a:r>
              <a:rPr lang="en-US" sz="2400" dirty="0">
                <a:latin typeface="Times New Roman"/>
                <a:ea typeface="+mn-lt"/>
                <a:cs typeface="Times New Roman"/>
              </a:rPr>
              <a:t>Multi-surface flow  separates the different speeds of the water is flowing on a surface and able to track particles. </a:t>
            </a:r>
            <a:endParaRPr lang="en-US" sz="2400" dirty="0">
              <a:latin typeface="Times New Roman"/>
              <a:cs typeface="Times New Roman"/>
            </a:endParaRPr>
          </a:p>
          <a:p>
            <a:pPr algn="just"/>
            <a:endParaRPr lang="en-US" sz="2400" dirty="0">
              <a:latin typeface="Times New Roman"/>
              <a:cs typeface="Times New Roman"/>
            </a:endParaRPr>
          </a:p>
          <a:p>
            <a:pPr algn="just"/>
            <a:r>
              <a:rPr lang="en-US" sz="2400" dirty="0">
                <a:latin typeface="Times New Roman"/>
                <a:cs typeface="Times New Roman"/>
              </a:rPr>
              <a:t>With these simulations, many assumptions and failed experimentation can be minimized. </a:t>
            </a:r>
          </a:p>
          <a:p>
            <a:pPr algn="just"/>
            <a:endParaRPr lang="en-US" sz="2400" dirty="0">
              <a:latin typeface="Times New Roman"/>
              <a:cs typeface="Times New Roman"/>
            </a:endParaRPr>
          </a:p>
          <a:p>
            <a:endParaRPr lang="en-US" sz="2400" dirty="0">
              <a:cs typeface="Calibri" panose="020F0502020204030204"/>
            </a:endParaRPr>
          </a:p>
        </p:txBody>
      </p:sp>
      <p:sp>
        <p:nvSpPr>
          <p:cNvPr id="24" name="TextBox 23">
            <a:extLst>
              <a:ext uri="{FF2B5EF4-FFF2-40B4-BE49-F238E27FC236}">
                <a16:creationId xmlns:a16="http://schemas.microsoft.com/office/drawing/2014/main" id="{365FFBDE-FC5A-739F-9160-AC05EC6A579A}"/>
              </a:ext>
            </a:extLst>
          </p:cNvPr>
          <p:cNvSpPr txBox="1"/>
          <p:nvPr/>
        </p:nvSpPr>
        <p:spPr>
          <a:xfrm>
            <a:off x="16576687" y="24693547"/>
            <a:ext cx="10789001" cy="4618367"/>
          </a:xfrm>
          <a:prstGeom prst="rect">
            <a:avLst/>
          </a:prstGeom>
          <a:noFill/>
        </p:spPr>
        <p:txBody>
          <a:bodyPr wrap="square" lIns="91440" tIns="45720" rIns="91440" bIns="45720" rtlCol="0" anchor="t">
            <a:spAutoFit/>
          </a:bodyPr>
          <a:lstStyle/>
          <a:p>
            <a:pPr algn="just"/>
            <a:r>
              <a:rPr lang="en-US" sz="2400" dirty="0">
                <a:latin typeface="Times New Roman"/>
                <a:cs typeface="Times New Roman"/>
              </a:rPr>
              <a:t>On the 20 ft marker, the flume will have a working envelope where a plate with 4 wall shear sensors from Ahmic Aerospace LLC will be installed. </a:t>
            </a:r>
            <a:endParaRPr lang="en-US" dirty="0">
              <a:latin typeface="Times New Roman"/>
              <a:cs typeface="Times New Roman"/>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a:cs typeface="Times New Roman"/>
              </a:rPr>
              <a:t>These sensors can measure shear from 25-500 Pa with a resolution of &lt;1 Pa</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a:cs typeface="Times New Roman"/>
              </a:rPr>
              <a:t>Data collected from these sensors will help to establish ranges for shear stress and correlated flow velocity at specified flow rates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BF6C2FD-EEB7-75BE-A55A-307B3237305F}"/>
              </a:ext>
            </a:extLst>
          </p:cNvPr>
          <p:cNvSpPr txBox="1"/>
          <p:nvPr/>
        </p:nvSpPr>
        <p:spPr>
          <a:xfrm>
            <a:off x="29693399" y="24701947"/>
            <a:ext cx="11236527" cy="2954655"/>
          </a:xfrm>
          <a:prstGeom prst="rect">
            <a:avLst/>
          </a:prstGeom>
          <a:noFill/>
        </p:spPr>
        <p:txBody>
          <a:bodyPr wrap="square" lIns="91440" tIns="45720" rIns="91440" bIns="45720" rtlCol="0" anchor="t">
            <a:spAutoFit/>
          </a:bodyPr>
          <a:lstStyle/>
          <a:p>
            <a:r>
              <a:rPr lang="en-US" sz="2400">
                <a:latin typeface="Times New Roman"/>
                <a:ea typeface="+mn-lt"/>
                <a:cs typeface="Times New Roman"/>
              </a:rPr>
              <a:t>A </a:t>
            </a:r>
            <a:r>
              <a:rPr lang="en-US" sz="2400" err="1">
                <a:latin typeface="Times New Roman"/>
                <a:ea typeface="+mn-lt"/>
                <a:cs typeface="Times New Roman"/>
              </a:rPr>
              <a:t>MicroPIV</a:t>
            </a:r>
            <a:r>
              <a:rPr lang="en-US" sz="2400">
                <a:latin typeface="Times New Roman"/>
                <a:ea typeface="+mn-lt"/>
                <a:cs typeface="Times New Roman"/>
              </a:rPr>
              <a:t> system consisting of microscopic fluorescent seed particles and a laser will be used to measure the flow velocity. </a:t>
            </a:r>
            <a:endParaRPr lang="en-US"/>
          </a:p>
          <a:p>
            <a:endParaRPr lang="en-US" sz="2400">
              <a:latin typeface="Times New Roman"/>
              <a:ea typeface="+mn-lt"/>
              <a:cs typeface="Times New Roman"/>
            </a:endParaRPr>
          </a:p>
          <a:p>
            <a:r>
              <a:rPr lang="en-US" sz="2400">
                <a:latin typeface="Times New Roman"/>
                <a:ea typeface="+mn-lt"/>
                <a:cs typeface="Times New Roman"/>
              </a:rPr>
              <a:t>The data from the </a:t>
            </a:r>
            <a:r>
              <a:rPr lang="en-US" sz="2400" err="1">
                <a:latin typeface="Times New Roman"/>
                <a:ea typeface="+mn-lt"/>
                <a:cs typeface="Times New Roman"/>
              </a:rPr>
              <a:t>MicroPIV</a:t>
            </a:r>
            <a:r>
              <a:rPr lang="en-US" sz="2400">
                <a:latin typeface="Times New Roman"/>
                <a:ea typeface="+mn-lt"/>
                <a:cs typeface="Times New Roman"/>
              </a:rPr>
              <a:t> will be captured by an AOS high-speed camera shooting at 2,000 frames per second. Within the flow, fluorescent microbeads from </a:t>
            </a:r>
            <a:r>
              <a:rPr lang="en-US" sz="2400" err="1">
                <a:latin typeface="Times New Roman"/>
                <a:ea typeface="+mn-lt"/>
                <a:cs typeface="Times New Roman"/>
              </a:rPr>
              <a:t>Cospheric</a:t>
            </a:r>
            <a:r>
              <a:rPr lang="en-US" sz="2400">
                <a:latin typeface="Times New Roman"/>
                <a:ea typeface="+mn-lt"/>
                <a:cs typeface="Times New Roman"/>
              </a:rPr>
              <a:t> with a density equal to that of water will be used to track and model the multiphase-flow of the water into particle data sets.</a:t>
            </a:r>
            <a:endParaRPr lang="en-US"/>
          </a:p>
          <a:p>
            <a:endParaRPr lang="en-US"/>
          </a:p>
        </p:txBody>
      </p:sp>
      <p:sp>
        <p:nvSpPr>
          <p:cNvPr id="26" name="TextBox 25">
            <a:extLst>
              <a:ext uri="{FF2B5EF4-FFF2-40B4-BE49-F238E27FC236}">
                <a16:creationId xmlns:a16="http://schemas.microsoft.com/office/drawing/2014/main" id="{431A8DA7-0E9C-C280-EAE3-6A4123B1F390}"/>
              </a:ext>
            </a:extLst>
          </p:cNvPr>
          <p:cNvSpPr txBox="1"/>
          <p:nvPr/>
        </p:nvSpPr>
        <p:spPr>
          <a:xfrm>
            <a:off x="211129" y="29317207"/>
            <a:ext cx="1443184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ea typeface="+mn-lt"/>
                <a:cs typeface="+mn-lt"/>
              </a:rPr>
              <a:t>What Is COMSOL Multiphysics?</a:t>
            </a:r>
            <a:r>
              <a:rPr lang="en-US" sz="2400" dirty="0">
                <a:ea typeface="+mn-lt"/>
                <a:cs typeface="+mn-lt"/>
              </a:rPr>
              <a:t> (n.d.). COMSOL Multiphysics. </a:t>
            </a:r>
            <a:r>
              <a:rPr lang="en-US" sz="2400" dirty="0">
                <a:ea typeface="+mn-lt"/>
                <a:cs typeface="+mn-lt"/>
                <a:hlinkClick r:id="rId6"/>
              </a:rPr>
              <a:t>https://www.comsol.com/blogs/what-is-comsol-multiphysics/</a:t>
            </a:r>
            <a:endParaRPr lang="en-US" sz="2400" dirty="0"/>
          </a:p>
          <a:p>
            <a:endParaRPr lang="en-US" sz="2400" dirty="0">
              <a:ea typeface="+mn-lt"/>
              <a:cs typeface="+mn-lt"/>
            </a:endParaRPr>
          </a:p>
          <a:p>
            <a:r>
              <a:rPr lang="en-US" sz="2400" i="1" dirty="0">
                <a:ea typeface="+mn-lt"/>
                <a:cs typeface="+mn-lt"/>
              </a:rPr>
              <a:t>Department of Mechanical Engineering - University of Houston</a:t>
            </a:r>
            <a:r>
              <a:rPr lang="en-US" sz="2400" dirty="0">
                <a:ea typeface="+mn-lt"/>
                <a:cs typeface="+mn-lt"/>
              </a:rPr>
              <a:t>. (n.d.). Www2.Egr.uh.edu. Retrieved February 9, 2023, from </a:t>
            </a:r>
            <a:r>
              <a:rPr lang="en-US" sz="2400" dirty="0">
                <a:ea typeface="+mn-lt"/>
                <a:cs typeface="+mn-lt"/>
                <a:hlinkClick r:id="rId7"/>
              </a:rPr>
              <a:t>http://www2.egr.uh.edu/~dli9/research.htm</a:t>
            </a:r>
            <a:endParaRPr lang="en-US" dirty="0"/>
          </a:p>
          <a:p>
            <a:endParaRPr lang="en-US" sz="2400" dirty="0">
              <a:ea typeface="+mn-lt"/>
              <a:cs typeface="+mn-lt"/>
            </a:endParaRPr>
          </a:p>
          <a:p>
            <a:r>
              <a:rPr lang="en-US" sz="2400" i="1" dirty="0">
                <a:ea typeface="+mn-lt"/>
                <a:cs typeface="+mn-lt"/>
              </a:rPr>
              <a:t>Solved with COMSOL Multiphysics 4.3 © 2 0 1 2 C O M S O L</a:t>
            </a:r>
            <a:r>
              <a:rPr lang="en-US" sz="2400" dirty="0">
                <a:ea typeface="+mn-lt"/>
                <a:cs typeface="+mn-lt"/>
              </a:rPr>
              <a:t>. (n.d.). Retrieved February 9, 2023, from </a:t>
            </a:r>
            <a:r>
              <a:rPr lang="en-US" sz="2400" dirty="0">
                <a:ea typeface="+mn-lt"/>
                <a:cs typeface="+mn-lt"/>
                <a:hlinkClick r:id="rId8"/>
              </a:rPr>
              <a:t>https://www.egr.msu.edu/classes/ce321/lishug/HW/models.cfd.backstep.pdf</a:t>
            </a:r>
            <a:endParaRPr lang="en-US" dirty="0"/>
          </a:p>
          <a:p>
            <a:r>
              <a:rPr lang="en-US" sz="2400" dirty="0">
                <a:ea typeface="+mn-lt"/>
                <a:cs typeface="+mn-lt"/>
              </a:rPr>
              <a:t>‌</a:t>
            </a:r>
            <a:endParaRPr lang="en-US" dirty="0"/>
          </a:p>
          <a:p>
            <a:endParaRPr lang="en-US" sz="2400" dirty="0">
              <a:ea typeface="+mn-lt"/>
              <a:cs typeface="+mn-lt"/>
            </a:endParaRPr>
          </a:p>
          <a:p>
            <a:r>
              <a:rPr lang="en-US" sz="2400" dirty="0">
                <a:ea typeface="+mn-lt"/>
                <a:cs typeface="+mn-lt"/>
              </a:rPr>
              <a:t>‌</a:t>
            </a:r>
            <a:endParaRPr lang="en-US" dirty="0"/>
          </a:p>
          <a:p>
            <a:endParaRPr lang="en-US" sz="2400" dirty="0">
              <a:ea typeface="+mn-lt"/>
              <a:cs typeface="+mn-lt"/>
            </a:endParaRPr>
          </a:p>
          <a:p>
            <a:r>
              <a:rPr lang="en-US" sz="2400" dirty="0">
                <a:ea typeface="+mn-lt"/>
                <a:cs typeface="+mn-lt"/>
              </a:rPr>
              <a:t>‌</a:t>
            </a:r>
            <a:endParaRPr lang="en-US" sz="2400" dirty="0"/>
          </a:p>
          <a:p>
            <a:pPr algn="l"/>
            <a:endParaRPr lang="en-US" sz="2400" dirty="0">
              <a:cs typeface="Calibri"/>
            </a:endParaRPr>
          </a:p>
        </p:txBody>
      </p:sp>
      <p:sp>
        <p:nvSpPr>
          <p:cNvPr id="27" name="TextBox 26">
            <a:extLst>
              <a:ext uri="{FF2B5EF4-FFF2-40B4-BE49-F238E27FC236}">
                <a16:creationId xmlns:a16="http://schemas.microsoft.com/office/drawing/2014/main" id="{42D88098-CA95-AA4E-548B-D0D7F7DBAECA}"/>
              </a:ext>
            </a:extLst>
          </p:cNvPr>
          <p:cNvSpPr txBox="1"/>
          <p:nvPr/>
        </p:nvSpPr>
        <p:spPr>
          <a:xfrm>
            <a:off x="16589930" y="9662474"/>
            <a:ext cx="244632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Times New Roman"/>
                <a:cs typeface="Times New Roman"/>
              </a:rPr>
              <a:t>The difficulty of this experiment comes from the different variables that affect the experiment outcomes. These variables include flow rate, surface roughness and slope, scour hole configuration which in turn affect the water turbulence, shear stress and velocity. It is impossible to physically test each scenario of interest,  therefore, the approach is to test these variables via Computational Fluid Dynamics (CFD) simulations using COMSOL Multiphysics.  CFD simulations will be calibrated to the experiment results, and then more scenarios could be modeled.</a:t>
            </a:r>
            <a:endParaRPr lang="en-US" dirty="0">
              <a:cs typeface="Calibri"/>
            </a:endParaRPr>
          </a:p>
        </p:txBody>
      </p:sp>
      <p:sp>
        <p:nvSpPr>
          <p:cNvPr id="28" name="TextBox 27">
            <a:extLst>
              <a:ext uri="{FF2B5EF4-FFF2-40B4-BE49-F238E27FC236}">
                <a16:creationId xmlns:a16="http://schemas.microsoft.com/office/drawing/2014/main" id="{952A7D04-BAB6-513A-CDC0-D66A8CDDF2CE}"/>
              </a:ext>
            </a:extLst>
          </p:cNvPr>
          <p:cNvSpPr txBox="1"/>
          <p:nvPr/>
        </p:nvSpPr>
        <p:spPr>
          <a:xfrm>
            <a:off x="29518946" y="11580496"/>
            <a:ext cx="11539478" cy="1138773"/>
          </a:xfrm>
          <a:prstGeom prst="rect">
            <a:avLst/>
          </a:prstGeom>
          <a:solidFill>
            <a:schemeClr val="accent4">
              <a:lumMod val="60000"/>
              <a:lumOff val="40000"/>
            </a:schemeClr>
          </a:solidFill>
        </p:spPr>
        <p:txBody>
          <a:bodyPr wrap="square" lIns="91440" tIns="45720" rIns="91440" bIns="45720" rtlCol="0" anchor="t">
            <a:spAutoFit/>
          </a:bodyPr>
          <a:lstStyle/>
          <a:p>
            <a:pPr algn="ctr"/>
            <a:r>
              <a:rPr lang="en-US" sz="6800">
                <a:latin typeface="Cambria"/>
                <a:ea typeface="Cambria"/>
              </a:rPr>
              <a:t>Flume </a:t>
            </a:r>
            <a:endParaRPr lang="en-US" sz="680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B0F60BBF-5493-D91E-563A-1774B1CF8CE5}"/>
              </a:ext>
            </a:extLst>
          </p:cNvPr>
          <p:cNvSpPr txBox="1"/>
          <p:nvPr/>
        </p:nvSpPr>
        <p:spPr>
          <a:xfrm>
            <a:off x="984776" y="22985380"/>
            <a:ext cx="13278632" cy="1138773"/>
          </a:xfrm>
          <a:prstGeom prst="rect">
            <a:avLst/>
          </a:prstGeom>
          <a:solidFill>
            <a:schemeClr val="accent4">
              <a:lumMod val="60000"/>
              <a:lumOff val="40000"/>
            </a:schemeClr>
          </a:solidFill>
        </p:spPr>
        <p:txBody>
          <a:bodyPr wrap="square" lIns="91440" tIns="45720" rIns="91440" bIns="45720" rtlCol="0" anchor="t">
            <a:spAutoFit/>
          </a:bodyPr>
          <a:lstStyle/>
          <a:p>
            <a:pPr algn="ctr"/>
            <a:r>
              <a:rPr lang="en-US" sz="6800">
                <a:latin typeface="Cambria"/>
                <a:ea typeface="Cambria"/>
              </a:rPr>
              <a:t>Acknowledgements</a:t>
            </a:r>
          </a:p>
        </p:txBody>
      </p:sp>
      <p:sp>
        <p:nvSpPr>
          <p:cNvPr id="30" name="TextBox 29">
            <a:extLst>
              <a:ext uri="{FF2B5EF4-FFF2-40B4-BE49-F238E27FC236}">
                <a16:creationId xmlns:a16="http://schemas.microsoft.com/office/drawing/2014/main" id="{1527B16D-9B4D-A11E-44D2-2C62E2385613}"/>
              </a:ext>
            </a:extLst>
          </p:cNvPr>
          <p:cNvSpPr txBox="1"/>
          <p:nvPr/>
        </p:nvSpPr>
        <p:spPr>
          <a:xfrm>
            <a:off x="1096027" y="19738338"/>
            <a:ext cx="132751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The next step for this research is to obtain trackable and sustainable analysis of water on smooth surfaces to then test the shear force of water against textured surfaces simulating coarse –grained soils, and curved surfaces simulating a progression in a scour hole.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a:cs typeface="Times New Roman"/>
              </a:rPr>
              <a:t>The final goal for this experiment is to analyze the data collected from the flume test with a textured controlled surface and correlate to soil erosion data at similar conditions. Also, to calibrate CFD simulations to experimental data.</a:t>
            </a:r>
          </a:p>
          <a:p>
            <a:endParaRPr lang="en-US" sz="2400" dirty="0">
              <a:cs typeface="Calibri"/>
            </a:endParaRPr>
          </a:p>
          <a:p>
            <a:endParaRPr lang="en-US" sz="2400" dirty="0">
              <a:cs typeface="Calibri"/>
            </a:endParaRPr>
          </a:p>
        </p:txBody>
      </p:sp>
      <p:sp>
        <p:nvSpPr>
          <p:cNvPr id="31" name="TextBox 30">
            <a:extLst>
              <a:ext uri="{FF2B5EF4-FFF2-40B4-BE49-F238E27FC236}">
                <a16:creationId xmlns:a16="http://schemas.microsoft.com/office/drawing/2014/main" id="{20153FB4-421A-C445-E10E-C503B3C6DB7D}"/>
              </a:ext>
            </a:extLst>
          </p:cNvPr>
          <p:cNvSpPr txBox="1"/>
          <p:nvPr/>
        </p:nvSpPr>
        <p:spPr>
          <a:xfrm>
            <a:off x="984776" y="24124153"/>
            <a:ext cx="13310693"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imes New Roman"/>
                <a:cs typeface="Times New Roman"/>
              </a:rPr>
              <a:t>Ahmic Aerospace LLC, for their technical support and leasing of the wall shear sensors for this project</a:t>
            </a:r>
          </a:p>
          <a:p>
            <a:pPr marL="285750" indent="-285750">
              <a:buFont typeface="Arial" panose="020B0604020202020204" pitchFamily="34" charset="0"/>
              <a:buChar char="•"/>
            </a:pPr>
            <a:r>
              <a:rPr lang="en-US" sz="2400" dirty="0">
                <a:latin typeface="Times New Roman"/>
                <a:cs typeface="Times New Roman"/>
              </a:rPr>
              <a:t>The Embry-Riddle Aeronautical University Office of Undergraduate Research and the Civil Eng. Department for providing grant funding</a:t>
            </a:r>
          </a:p>
          <a:p>
            <a:pPr marL="285750" indent="-285750">
              <a:buFont typeface="Arial" panose="020B0604020202020204" pitchFamily="34" charset="0"/>
              <a:buChar char="•"/>
            </a:pPr>
            <a:r>
              <a:rPr lang="en-US" sz="2400" dirty="0">
                <a:latin typeface="Times New Roman"/>
                <a:cs typeface="Times New Roman"/>
              </a:rPr>
              <a:t>Mr. Bill Russo for his machining expertise and design of the flume</a:t>
            </a:r>
          </a:p>
        </p:txBody>
      </p:sp>
      <p:sp>
        <p:nvSpPr>
          <p:cNvPr id="9" name="TextBox 8">
            <a:extLst>
              <a:ext uri="{FF2B5EF4-FFF2-40B4-BE49-F238E27FC236}">
                <a16:creationId xmlns:a16="http://schemas.microsoft.com/office/drawing/2014/main" id="{91BD9470-C21F-69DA-0ADF-FF602AF92033}"/>
              </a:ext>
            </a:extLst>
          </p:cNvPr>
          <p:cNvSpPr txBox="1"/>
          <p:nvPr/>
        </p:nvSpPr>
        <p:spPr>
          <a:xfrm>
            <a:off x="16923547" y="31243643"/>
            <a:ext cx="37229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Figure No.4:  AHMIC "Wall Shear Sensors"</a:t>
            </a:r>
            <a:endParaRPr lang="en-US" sz="2400" dirty="0"/>
          </a:p>
        </p:txBody>
      </p:sp>
      <p:sp>
        <p:nvSpPr>
          <p:cNvPr id="10" name="TextBox 9">
            <a:extLst>
              <a:ext uri="{FF2B5EF4-FFF2-40B4-BE49-F238E27FC236}">
                <a16:creationId xmlns:a16="http://schemas.microsoft.com/office/drawing/2014/main" id="{71BC66F0-5A4C-D9D0-0E65-8977A06FC48C}"/>
              </a:ext>
            </a:extLst>
          </p:cNvPr>
          <p:cNvSpPr txBox="1"/>
          <p:nvPr/>
        </p:nvSpPr>
        <p:spPr>
          <a:xfrm>
            <a:off x="36447663" y="21391418"/>
            <a:ext cx="46116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Figure No.3:  Rendered drawing of the flume inside the water tank.</a:t>
            </a:r>
          </a:p>
        </p:txBody>
      </p:sp>
      <p:pic>
        <p:nvPicPr>
          <p:cNvPr id="13" name="Picture 14" descr="Diagram&#10;&#10;Description automatically generated">
            <a:extLst>
              <a:ext uri="{FF2B5EF4-FFF2-40B4-BE49-F238E27FC236}">
                <a16:creationId xmlns:a16="http://schemas.microsoft.com/office/drawing/2014/main" id="{845B058B-4780-706C-4F4F-6720CDAF74F3}"/>
              </a:ext>
            </a:extLst>
          </p:cNvPr>
          <p:cNvPicPr>
            <a:picLocks noChangeAspect="1"/>
          </p:cNvPicPr>
          <p:nvPr/>
        </p:nvPicPr>
        <p:blipFill>
          <a:blip r:embed="rId9"/>
          <a:stretch>
            <a:fillRect/>
          </a:stretch>
        </p:blipFill>
        <p:spPr>
          <a:xfrm>
            <a:off x="33652691" y="27201231"/>
            <a:ext cx="6954981" cy="5604343"/>
          </a:xfrm>
          <a:prstGeom prst="rect">
            <a:avLst/>
          </a:prstGeom>
        </p:spPr>
      </p:pic>
      <p:sp>
        <p:nvSpPr>
          <p:cNvPr id="15" name="TextBox 14">
            <a:extLst>
              <a:ext uri="{FF2B5EF4-FFF2-40B4-BE49-F238E27FC236}">
                <a16:creationId xmlns:a16="http://schemas.microsoft.com/office/drawing/2014/main" id="{77AC3634-D62B-F3B5-CD10-0A35E4DB9615}"/>
              </a:ext>
            </a:extLst>
          </p:cNvPr>
          <p:cNvSpPr txBox="1"/>
          <p:nvPr/>
        </p:nvSpPr>
        <p:spPr>
          <a:xfrm>
            <a:off x="30223326" y="30829135"/>
            <a:ext cx="29832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Figure No. 5: This illustration shows how the </a:t>
            </a:r>
            <a:r>
              <a:rPr lang="en-US" sz="2400" dirty="0" err="1">
                <a:latin typeface="Times New Roman"/>
                <a:cs typeface="Times New Roman"/>
              </a:rPr>
              <a:t>MicroPIV</a:t>
            </a:r>
            <a:r>
              <a:rPr lang="en-US" sz="2400" dirty="0">
                <a:latin typeface="Times New Roman"/>
                <a:cs typeface="Times New Roman"/>
              </a:rPr>
              <a:t> works </a:t>
            </a:r>
          </a:p>
        </p:txBody>
      </p:sp>
      <p:pic>
        <p:nvPicPr>
          <p:cNvPr id="17" name="Picture 31" descr="Diagram&#10;&#10;Description automatically generated">
            <a:extLst>
              <a:ext uri="{FF2B5EF4-FFF2-40B4-BE49-F238E27FC236}">
                <a16:creationId xmlns:a16="http://schemas.microsoft.com/office/drawing/2014/main" id="{F13D5683-49F9-CB8A-D0F3-3D33BA7F82A2}"/>
              </a:ext>
            </a:extLst>
          </p:cNvPr>
          <p:cNvPicPr>
            <a:picLocks noChangeAspect="1"/>
          </p:cNvPicPr>
          <p:nvPr/>
        </p:nvPicPr>
        <p:blipFill>
          <a:blip r:embed="rId10"/>
          <a:stretch>
            <a:fillRect/>
          </a:stretch>
        </p:blipFill>
        <p:spPr>
          <a:xfrm>
            <a:off x="19264669" y="16709628"/>
            <a:ext cx="8095924" cy="6285405"/>
          </a:xfrm>
          <a:prstGeom prst="rect">
            <a:avLst/>
          </a:prstGeom>
        </p:spPr>
      </p:pic>
      <p:sp>
        <p:nvSpPr>
          <p:cNvPr id="32" name="TextBox 31">
            <a:extLst>
              <a:ext uri="{FF2B5EF4-FFF2-40B4-BE49-F238E27FC236}">
                <a16:creationId xmlns:a16="http://schemas.microsoft.com/office/drawing/2014/main" id="{4772FC95-020B-82EB-88CA-53A46AEB4A70}"/>
              </a:ext>
            </a:extLst>
          </p:cNvPr>
          <p:cNvSpPr txBox="1"/>
          <p:nvPr/>
        </p:nvSpPr>
        <p:spPr>
          <a:xfrm>
            <a:off x="16541871" y="21434657"/>
            <a:ext cx="32157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Times New Roman"/>
              </a:rPr>
              <a:t>Figure No.2: Example of COMSOL simulation for a cube pipe (tank)</a:t>
            </a:r>
          </a:p>
        </p:txBody>
      </p:sp>
      <p:sp>
        <p:nvSpPr>
          <p:cNvPr id="36" name="Text Box 10"/>
          <p:cNvSpPr txBox="1"/>
          <p:nvPr/>
        </p:nvSpPr>
        <p:spPr>
          <a:xfrm>
            <a:off x="8106240" y="13685973"/>
            <a:ext cx="5923187" cy="1563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2400" dirty="0">
                <a:latin typeface="Times New Roman"/>
                <a:cs typeface="Times New Roman"/>
              </a:rPr>
              <a:t>Figure No.1: Laurel Run Dam (PA, USA) after breach  on 7/20/1977 showing scour marks (A.T. Rose, 2013 </a:t>
            </a:r>
            <a:r>
              <a:rPr lang="en-US" sz="2400" i="1" dirty="0">
                <a:latin typeface="Times New Roman"/>
                <a:cs typeface="Times New Roman"/>
              </a:rPr>
              <a:t>ASDSO Annual Conference</a:t>
            </a:r>
            <a:r>
              <a:rPr lang="en-US" sz="2400" dirty="0">
                <a:latin typeface="Times New Roman"/>
                <a:cs typeface="Times New Roman"/>
              </a:rPr>
              <a:t>)</a:t>
            </a:r>
            <a:r>
              <a:rPr lang="en-US" sz="2400" dirty="0">
                <a:solidFill>
                  <a:srgbClr val="FF0000"/>
                </a:solidFill>
                <a:latin typeface="Times New Roman"/>
                <a:cs typeface="Times New Roman"/>
              </a:rPr>
              <a:t>.</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pic>
        <p:nvPicPr>
          <p:cNvPr id="37" name="Picture 36" descr="Looking down on Laurel Run Dam after the overtopping failure on July 20, 1977. Notice the scour marks on the downstream slope of the dam from the overtopping (Photo source: A.T. Rose, 2013 ASDSO Annual Conference)."/>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0318" y="10222085"/>
            <a:ext cx="5849109" cy="3404556"/>
          </a:xfrm>
          <a:prstGeom prst="rect">
            <a:avLst/>
          </a:prstGeom>
          <a:noFill/>
          <a:ln>
            <a:noFill/>
          </a:ln>
        </p:spPr>
      </p:pic>
      <p:sp>
        <p:nvSpPr>
          <p:cNvPr id="33" name="Rectangle 32"/>
          <p:cNvSpPr/>
          <p:nvPr/>
        </p:nvSpPr>
        <p:spPr>
          <a:xfrm>
            <a:off x="1343986" y="15022663"/>
            <a:ext cx="12630802" cy="2677656"/>
          </a:xfrm>
          <a:prstGeom prst="rect">
            <a:avLst/>
          </a:prstGeom>
        </p:spPr>
        <p:txBody>
          <a:bodyPr wrap="square" lIns="91440" tIns="45720" rIns="91440" bIns="45720" anchor="t">
            <a:spAutoFit/>
          </a:bodyPr>
          <a:lstStyle/>
          <a:p>
            <a:pPr algn="just"/>
            <a:r>
              <a:rPr lang="en-US" sz="2400" dirty="0">
                <a:latin typeface="Times New Roman"/>
                <a:cs typeface="Times New Roman"/>
              </a:rPr>
              <a:t>Due to quickly changing conditions, it is difficult, almost impossible during an ongoing breach event, to measure in-situ variables including erosion rate, flow velocity and shear stress. </a:t>
            </a:r>
            <a:r>
              <a:rPr lang="en-US" sz="2400" dirty="0">
                <a:latin typeface="Times New Roman"/>
                <a:cs typeface="Calibri"/>
              </a:rPr>
              <a:t>The behavior of the boundary layer in gravitational flow on shallow water is rarely studied and o</a:t>
            </a:r>
            <a:r>
              <a:rPr lang="en-US" sz="2400" dirty="0">
                <a:latin typeface="Times New Roman"/>
                <a:ea typeface="+mn-lt"/>
                <a:cs typeface="+mn-lt"/>
              </a:rPr>
              <a:t>ften modeled using laminar flow on flat surfaces. Whereas, in the real world flat surfaces not found in nature.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importance of this experiment is to simulate the grades of the slope of a natural water flow structure without the erodible conditions of a natural surface</a:t>
            </a:r>
          </a:p>
        </p:txBody>
      </p:sp>
    </p:spTree>
    <p:extLst>
      <p:ext uri="{BB962C8B-B14F-4D97-AF65-F5344CB8AC3E}">
        <p14:creationId xmlns:p14="http://schemas.microsoft.com/office/powerpoint/2010/main" val="64157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C8B11DA5DA947B778B1903E30483B" ma:contentTypeVersion="11" ma:contentTypeDescription="Create a new document." ma:contentTypeScope="" ma:versionID="6b006aa24e5e219ac7cd52ab850308cf">
  <xsd:schema xmlns:xsd="http://www.w3.org/2001/XMLSchema" xmlns:xs="http://www.w3.org/2001/XMLSchema" xmlns:p="http://schemas.microsoft.com/office/2006/metadata/properties" xmlns:ns3="5c05a085-fb7f-4527-8720-79fe7a92e28e" xmlns:ns4="36b00e80-9ac1-4816-be6e-9c465fcc8f1f" targetNamespace="http://schemas.microsoft.com/office/2006/metadata/properties" ma:root="true" ma:fieldsID="7b8988eb6cb1b57c6b68460aa7ee42ce" ns3:_="" ns4:_="">
    <xsd:import namespace="5c05a085-fb7f-4527-8720-79fe7a92e28e"/>
    <xsd:import namespace="36b00e80-9ac1-4816-be6e-9c465fcc8f1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5a085-fb7f-4527-8720-79fe7a92e2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00e80-9ac1-4816-be6e-9c465fcc8f1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6b00e80-9ac1-4816-be6e-9c465fcc8f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E913D-92E1-495F-BEE2-7F5C3B371368}">
  <ds:schemaRefs>
    <ds:schemaRef ds:uri="36b00e80-9ac1-4816-be6e-9c465fcc8f1f"/>
    <ds:schemaRef ds:uri="5c05a085-fb7f-4527-8720-79fe7a92e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E28B38-5ED4-48A5-AD85-1187B40A02A2}">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5c05a085-fb7f-4527-8720-79fe7a92e28e"/>
    <ds:schemaRef ds:uri="http://schemas.microsoft.com/office/infopath/2007/PartnerControls"/>
    <ds:schemaRef ds:uri="36b00e80-9ac1-4816-be6e-9c465fcc8f1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1BAD6A0-C741-4C72-95A2-103FEB8A0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474</TotalTime>
  <Words>2228</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Insignares, Steven L.</dc:creator>
  <cp:lastModifiedBy>Ellithy, Ghada</cp:lastModifiedBy>
  <cp:revision>77</cp:revision>
  <dcterms:created xsi:type="dcterms:W3CDTF">2023-02-09T00:31:10Z</dcterms:created>
  <dcterms:modified xsi:type="dcterms:W3CDTF">2023-02-10T05:56:20Z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0x0101004E5C8B11DA5DA947B778B1903E30483B</vt:lpwstr>
  </property>
</Properties>
</file>