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1"/>
  </p:sldMasterIdLst>
  <p:notesMasterIdLst>
    <p:notesMasterId r:id="rId18"/>
  </p:notesMasterIdLst>
  <p:sldIdLst>
    <p:sldId id="256" r:id="rId2"/>
    <p:sldId id="345" r:id="rId3"/>
    <p:sldId id="324" r:id="rId4"/>
    <p:sldId id="341" r:id="rId5"/>
    <p:sldId id="326" r:id="rId6"/>
    <p:sldId id="327" r:id="rId7"/>
    <p:sldId id="257" r:id="rId8"/>
    <p:sldId id="328" r:id="rId9"/>
    <p:sldId id="342" r:id="rId10"/>
    <p:sldId id="344" r:id="rId11"/>
    <p:sldId id="343" r:id="rId12"/>
    <p:sldId id="329" r:id="rId13"/>
    <p:sldId id="332" r:id="rId14"/>
    <p:sldId id="333" r:id="rId15"/>
    <p:sldId id="334" r:id="rId16"/>
    <p:sldId id="34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4E9A"/>
    <a:srgbClr val="004991"/>
    <a:srgbClr val="087401"/>
    <a:srgbClr val="003B76"/>
    <a:srgbClr val="00488F"/>
    <a:srgbClr val="0489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3979" autoAdjust="0"/>
  </p:normalViewPr>
  <p:slideViewPr>
    <p:cSldViewPr snapToGrid="0" snapToObjects="1">
      <p:cViewPr varScale="1">
        <p:scale>
          <a:sx n="77" d="100"/>
          <a:sy n="77" d="100"/>
        </p:scale>
        <p:origin x="108" y="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07859-8CF6-44E9-9A0D-78E1CE57252F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27097-E745-48AF-9F33-23E83CE77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4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4633-CC13-3445-ADB3-06A60538C37D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B703-C9D6-B14F-BD2F-C00E23E962D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747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4633-CC13-3445-ADB3-06A60538C37D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B703-C9D6-B14F-BD2F-C00E23E962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13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4633-CC13-3445-ADB3-06A60538C37D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B703-C9D6-B14F-BD2F-C00E23E962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94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4633-CC13-3445-ADB3-06A60538C37D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B703-C9D6-B14F-BD2F-C00E23E962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3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4633-CC13-3445-ADB3-06A60538C37D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B703-C9D6-B14F-BD2F-C00E23E962D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88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4633-CC13-3445-ADB3-06A60538C37D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B703-C9D6-B14F-BD2F-C00E23E962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40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4633-CC13-3445-ADB3-06A60538C37D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B703-C9D6-B14F-BD2F-C00E23E962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4633-CC13-3445-ADB3-06A60538C37D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B703-C9D6-B14F-BD2F-C00E23E962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1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4633-CC13-3445-ADB3-06A60538C37D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B703-C9D6-B14F-BD2F-C00E23E962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34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7F44633-CC13-3445-ADB3-06A60538C37D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FBB703-C9D6-B14F-BD2F-C00E23E962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8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4633-CC13-3445-ADB3-06A60538C37D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B703-C9D6-B14F-BD2F-C00E23E962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5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7F44633-CC13-3445-ADB3-06A60538C37D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7FBB703-C9D6-B14F-BD2F-C00E23E962D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06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bcankaya@erau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41D26DC-B175-4E43-89B4-A747CF5A2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50" y="1178324"/>
            <a:ext cx="2364758" cy="169679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5DE9E8A-0DB0-BA49-A8EF-5515D5FFF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688" y="1394359"/>
            <a:ext cx="2141093" cy="13303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6C0CB63-9571-F148-8AD2-03A864FA6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923" y="2926408"/>
            <a:ext cx="2149876" cy="138874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B140BFF-64DF-264D-BDBF-D5A1163F7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707" y="1180363"/>
            <a:ext cx="2588809" cy="1677098"/>
          </a:xfrm>
          <a:prstGeom prst="rect">
            <a:avLst/>
          </a:prstGeom>
          <a:noFill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A7C9674-F523-1D44-8DA3-FDC3A1656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9297" y="2902628"/>
            <a:ext cx="1652626" cy="130654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78B7DBF-3129-7646-A079-B1DE3148122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3839"/>
          <a:stretch/>
        </p:blipFill>
        <p:spPr>
          <a:xfrm>
            <a:off x="6087955" y="2767564"/>
            <a:ext cx="2165753" cy="140017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B984FFC-1EF5-7043-AD2F-308B286B3F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899" y="4131574"/>
            <a:ext cx="2073395" cy="148867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9B1FF6F-13F9-BE40-BE19-F8BC9C85D2B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8649"/>
          <a:stretch/>
        </p:blipFill>
        <p:spPr>
          <a:xfrm>
            <a:off x="3509297" y="4489528"/>
            <a:ext cx="1836925" cy="125854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7F7D1AC-421E-4E4C-9B5C-57224512A7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46847" y="4315148"/>
            <a:ext cx="1844456" cy="138334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9F539624-8E73-144F-A9EB-A21F9FAAB053}"/>
              </a:ext>
            </a:extLst>
          </p:cNvPr>
          <p:cNvSpPr/>
          <p:nvPr/>
        </p:nvSpPr>
        <p:spPr>
          <a:xfrm>
            <a:off x="642234" y="5803189"/>
            <a:ext cx="8581768" cy="462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342900" eaLnBrk="0" fontAlgn="base" hangingPunct="0">
              <a:spcBef>
                <a:spcPct val="0"/>
              </a:spcBef>
              <a:spcAft>
                <a:spcPts val="450"/>
              </a:spcAft>
            </a:pPr>
            <a:r>
              <a:rPr lang="en-US" altLang="en-US" sz="375" dirty="0">
                <a:latin typeface="NexusSerif"/>
              </a:rPr>
              <a:t>References: </a:t>
            </a:r>
            <a:r>
              <a:rPr lang="en-US" altLang="en-US" sz="375" dirty="0" err="1">
                <a:latin typeface="NexusSerif"/>
              </a:rPr>
              <a:t>Anbil</a:t>
            </a:r>
            <a:r>
              <a:rPr lang="en-US" altLang="en-US" sz="375" dirty="0">
                <a:latin typeface="NexusSerif"/>
              </a:rPr>
              <a:t> R., Tanga R., Johnson E.L.</a:t>
            </a:r>
            <a:r>
              <a:rPr lang="en-US" altLang="en-US" sz="375" b="1" dirty="0">
                <a:latin typeface="NexusSerif"/>
              </a:rPr>
              <a:t>A global approach to crew-pairing optimization</a:t>
            </a:r>
            <a:r>
              <a:rPr lang="en-US" altLang="en-US" sz="375" dirty="0">
                <a:latin typeface="NexusSerif"/>
              </a:rPr>
              <a:t>, IBM Syst. J., 31 (1) (1992), pp. 71-78, </a:t>
            </a:r>
            <a:r>
              <a:rPr lang="en-US" altLang="en-US" sz="375" dirty="0" err="1">
                <a:latin typeface="NexusSerif"/>
              </a:rPr>
              <a:t>Elsayed</a:t>
            </a:r>
            <a:r>
              <a:rPr lang="en-US" altLang="en-US" sz="375" dirty="0">
                <a:latin typeface="NexusSerif"/>
              </a:rPr>
              <a:t> S.M., </a:t>
            </a:r>
            <a:r>
              <a:rPr lang="en-US" altLang="en-US" sz="375" dirty="0" err="1">
                <a:latin typeface="NexusSerif"/>
              </a:rPr>
              <a:t>Sarker</a:t>
            </a:r>
            <a:r>
              <a:rPr lang="en-US" altLang="en-US" sz="375" dirty="0">
                <a:latin typeface="NexusSerif"/>
              </a:rPr>
              <a:t> R.A., </a:t>
            </a:r>
            <a:r>
              <a:rPr lang="en-US" altLang="en-US" sz="375" dirty="0" err="1">
                <a:latin typeface="NexusSerif"/>
              </a:rPr>
              <a:t>Essam</a:t>
            </a:r>
            <a:r>
              <a:rPr lang="en-US" altLang="en-US" sz="375" dirty="0">
                <a:latin typeface="NexusSerif"/>
              </a:rPr>
              <a:t> D.L.</a:t>
            </a:r>
            <a:r>
              <a:rPr lang="en-US" altLang="en-US" sz="375" b="1" dirty="0">
                <a:latin typeface="NexusSerif"/>
              </a:rPr>
              <a:t>A new genetic algorithm for solving optimization problems, </a:t>
            </a:r>
            <a:r>
              <a:rPr lang="en-US" altLang="en-US" sz="375" dirty="0">
                <a:latin typeface="NexusSerif"/>
              </a:rPr>
              <a:t>Eng. Appl. </a:t>
            </a:r>
            <a:r>
              <a:rPr lang="en-US" altLang="en-US" sz="375" dirty="0" err="1">
                <a:latin typeface="NexusSerif"/>
              </a:rPr>
              <a:t>Artif</a:t>
            </a:r>
            <a:r>
              <a:rPr lang="en-US" altLang="en-US" sz="375" dirty="0">
                <a:latin typeface="NexusSerif"/>
              </a:rPr>
              <a:t>. </a:t>
            </a:r>
            <a:r>
              <a:rPr lang="en-US" altLang="en-US" sz="375" dirty="0" err="1">
                <a:latin typeface="NexusSerif"/>
              </a:rPr>
              <a:t>Intell</a:t>
            </a:r>
            <a:r>
              <a:rPr lang="en-US" altLang="en-US" sz="375" dirty="0">
                <a:latin typeface="NexusSerif"/>
              </a:rPr>
              <a:t>., 27 (2014), pp. 57-69, </a:t>
            </a:r>
            <a:r>
              <a:rPr lang="en-US" altLang="en-US" sz="375" dirty="0" err="1">
                <a:latin typeface="NexusSerif"/>
              </a:rPr>
              <a:t>Bazargan</a:t>
            </a:r>
            <a:r>
              <a:rPr lang="en-US" altLang="en-US" sz="375" dirty="0">
                <a:latin typeface="NexusSerif"/>
              </a:rPr>
              <a:t> </a:t>
            </a:r>
            <a:r>
              <a:rPr lang="en-US" altLang="en-US" sz="375" dirty="0" err="1">
                <a:latin typeface="NexusSerif"/>
              </a:rPr>
              <a:t>M.</a:t>
            </a:r>
            <a:r>
              <a:rPr lang="en-US" altLang="en-US" sz="375" b="1" dirty="0" err="1">
                <a:latin typeface="NexusSerif"/>
              </a:rPr>
              <a:t>Airline</a:t>
            </a:r>
            <a:r>
              <a:rPr lang="en-US" altLang="en-US" sz="375" b="1" dirty="0">
                <a:latin typeface="NexusSerif"/>
              </a:rPr>
              <a:t> Operations and Scheduling, </a:t>
            </a:r>
            <a:r>
              <a:rPr lang="en-US" altLang="en-US" sz="375" dirty="0">
                <a:latin typeface="NexusSerif"/>
              </a:rPr>
              <a:t>(second ed.), Ashgate Publishing Ltd. (2004-2010)</a:t>
            </a:r>
          </a:p>
          <a:p>
            <a:pPr lvl="1" indent="-342900" eaLnBrk="0" fontAlgn="base" hangingPunct="0">
              <a:spcBef>
                <a:spcPct val="0"/>
              </a:spcBef>
              <a:spcAft>
                <a:spcPts val="450"/>
              </a:spcAft>
            </a:pPr>
            <a:endParaRPr lang="en-US" altLang="en-US" sz="600" dirty="0">
              <a:latin typeface="NexusSerif"/>
            </a:endParaRPr>
          </a:p>
          <a:p>
            <a:pPr lvl="1" indent="-342900" eaLnBrk="0" fontAlgn="base" hangingPunct="0">
              <a:spcBef>
                <a:spcPct val="0"/>
              </a:spcBef>
              <a:spcAft>
                <a:spcPts val="450"/>
              </a:spcAft>
            </a:pPr>
            <a:endParaRPr lang="en-US" altLang="en-US" sz="600" dirty="0">
              <a:latin typeface="NexusSerif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A424931-70F7-4A41-915A-BC989515385F}"/>
              </a:ext>
            </a:extLst>
          </p:cNvPr>
          <p:cNvSpPr/>
          <p:nvPr/>
        </p:nvSpPr>
        <p:spPr>
          <a:xfrm>
            <a:off x="153715" y="857250"/>
            <a:ext cx="618993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350" b="1" dirty="0">
                <a:highlight>
                  <a:srgbClr val="008080"/>
                </a:highlight>
              </a:rPr>
              <a:t>Understanding the Incidents on Legacy Airlines with Machine Learning: Case Study Top 5 US Airlines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EE2664F-B4F0-8543-BB11-04CEAC8F6623}"/>
              </a:ext>
            </a:extLst>
          </p:cNvPr>
          <p:cNvSpPr/>
          <p:nvPr/>
        </p:nvSpPr>
        <p:spPr>
          <a:xfrm>
            <a:off x="8007009" y="912369"/>
            <a:ext cx="1035265" cy="415498"/>
          </a:xfrm>
          <a:prstGeom prst="rect">
            <a:avLst/>
          </a:prstGeom>
          <a:solidFill>
            <a:srgbClr val="008080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600" dirty="0"/>
              <a:t>Dean Sutherland</a:t>
            </a:r>
          </a:p>
          <a:p>
            <a:pPr lvl="0">
              <a:defRPr/>
            </a:pPr>
            <a:r>
              <a:rPr lang="en-US" sz="600" dirty="0"/>
              <a:t>Dr. Burak Cankaya, ERAU</a:t>
            </a:r>
          </a:p>
          <a:p>
            <a:pPr lvl="0">
              <a:defRPr/>
            </a:pPr>
            <a:r>
              <a:rPr lang="en-US" sz="450" b="1" dirty="0"/>
              <a:t>Contact: bcankaya@erau.edu for questions </a:t>
            </a:r>
          </a:p>
        </p:txBody>
      </p:sp>
      <p:pic>
        <p:nvPicPr>
          <p:cNvPr id="47" name="Picture 6" descr="Image result for embry-riddle aeronautical university logo">
            <a:extLst>
              <a:ext uri="{FF2B5EF4-FFF2-40B4-BE49-F238E27FC236}">
                <a16:creationId xmlns:a16="http://schemas.microsoft.com/office/drawing/2014/main" id="{5592CE43-3513-6F46-BD53-091D3BDB0C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71" b="40296"/>
          <a:stretch/>
        </p:blipFill>
        <p:spPr bwMode="auto">
          <a:xfrm>
            <a:off x="6654387" y="959778"/>
            <a:ext cx="1178140" cy="23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6F7E09-CC6C-259E-6FBC-CFCEFC8E941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6222" y="3132257"/>
            <a:ext cx="1995386" cy="10765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13424E-5FFD-AF96-F07D-7A2A9F676820}"/>
              </a:ext>
            </a:extLst>
          </p:cNvPr>
          <p:cNvSpPr/>
          <p:nvPr/>
        </p:nvSpPr>
        <p:spPr>
          <a:xfrm>
            <a:off x="806898" y="3321558"/>
            <a:ext cx="2215194" cy="10332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B03AC4-121A-6F32-2B5B-0CEB65D46E1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4183" y="3286964"/>
            <a:ext cx="1947355" cy="9770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E29268-8BF1-4CC6-9565-AC768E2EF5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41063" y="3154275"/>
            <a:ext cx="2504804" cy="107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98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D6AF2-5E50-48D0-A293-EEFF95E41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65CA110-CA8B-7637-FB92-79C0619B9E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348608"/>
              </p:ext>
            </p:extLst>
          </p:nvPr>
        </p:nvGraphicFramePr>
        <p:xfrm>
          <a:off x="1011672" y="2161612"/>
          <a:ext cx="7543800" cy="3747483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857344026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61294099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57169121"/>
                    </a:ext>
                  </a:extLst>
                </a:gridCol>
              </a:tblGrid>
              <a:tr h="4163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Criterion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Value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Standard Deviation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627500"/>
                  </a:ext>
                </a:extLst>
              </a:tr>
              <a:tr h="416387">
                <a:tc>
                  <a:txBody>
                    <a:bodyPr/>
                    <a:lstStyle/>
                    <a:p>
                      <a:r>
                        <a:rPr lang="en-US" dirty="0"/>
                        <a:t>accuracy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72492"/>
                  </a:ext>
                </a:extLst>
              </a:tr>
              <a:tr h="416387">
                <a:tc>
                  <a:txBody>
                    <a:bodyPr/>
                    <a:lstStyle/>
                    <a:p>
                      <a:r>
                        <a:rPr lang="en-US" dirty="0" err="1"/>
                        <a:t>classification_error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705617"/>
                  </a:ext>
                </a:extLst>
              </a:tr>
              <a:tr h="416387">
                <a:tc>
                  <a:txBody>
                    <a:bodyPr/>
                    <a:lstStyle/>
                    <a:p>
                      <a:r>
                        <a:rPr lang="en-US"/>
                        <a:t>AUC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817676"/>
                  </a:ext>
                </a:extLst>
              </a:tr>
              <a:tr h="416387">
                <a:tc>
                  <a:txBody>
                    <a:bodyPr/>
                    <a:lstStyle/>
                    <a:p>
                      <a:r>
                        <a:rPr lang="en-US"/>
                        <a:t>precision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261317"/>
                  </a:ext>
                </a:extLst>
              </a:tr>
              <a:tr h="416387">
                <a:tc>
                  <a:txBody>
                    <a:bodyPr/>
                    <a:lstStyle/>
                    <a:p>
                      <a:r>
                        <a:rPr lang="en-US"/>
                        <a:t>recall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001519"/>
                  </a:ext>
                </a:extLst>
              </a:tr>
              <a:tr h="416387">
                <a:tc>
                  <a:txBody>
                    <a:bodyPr/>
                    <a:lstStyle/>
                    <a:p>
                      <a:r>
                        <a:rPr lang="en-US"/>
                        <a:t>f_measure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643641"/>
                  </a:ext>
                </a:extLst>
              </a:tr>
              <a:tr h="416387">
                <a:tc>
                  <a:txBody>
                    <a:bodyPr/>
                    <a:lstStyle/>
                    <a:p>
                      <a:r>
                        <a:rPr lang="en-US"/>
                        <a:t>sensitivity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746453"/>
                  </a:ext>
                </a:extLst>
              </a:tr>
              <a:tr h="416387">
                <a:tc>
                  <a:txBody>
                    <a:bodyPr/>
                    <a:lstStyle/>
                    <a:p>
                      <a:r>
                        <a:rPr lang="en-US"/>
                        <a:t>specificity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5288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970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D6AF2-5E50-48D0-A293-EEFF95E41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87A2A6-45E0-7690-F5FC-8C12F5DBC8F3}"/>
              </a:ext>
            </a:extLst>
          </p:cNvPr>
          <p:cNvSpPr txBox="1"/>
          <p:nvPr/>
        </p:nvSpPr>
        <p:spPr>
          <a:xfrm>
            <a:off x="642551" y="172616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Table 1: </a:t>
            </a: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Text Mining Important Terms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2A5623-D089-DAFE-E968-58727F971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308139"/>
              </p:ext>
            </p:extLst>
          </p:nvPr>
        </p:nvGraphicFramePr>
        <p:xfrm>
          <a:off x="642551" y="2186772"/>
          <a:ext cx="7543800" cy="3928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348638590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8489858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199908921"/>
                    </a:ext>
                  </a:extLst>
                </a:gridCol>
              </a:tblGrid>
              <a:tr h="25787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Term Cutoff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Topic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Topic ID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43003858"/>
                  </a:ext>
                </a:extLst>
              </a:tr>
              <a:tr h="55863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0.051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+flight attendant, +attendant, flight, +injure, turbulence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47714965"/>
                  </a:ext>
                </a:extLst>
              </a:tr>
              <a:tr h="25787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0.053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+engine, fire, evacuation, takeoff, NR2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60731362"/>
                  </a:ext>
                </a:extLst>
              </a:tr>
              <a:tr h="55863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0.056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aircraft, +crew, landing, +report, emergency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74995088"/>
                  </a:ext>
                </a:extLst>
              </a:tr>
              <a:tr h="25787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+seat, +belt, +seat belt, +sign, +sign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47925859"/>
                  </a:ext>
                </a:extLst>
              </a:tr>
              <a:tr h="55863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0.049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clear, air turbulence, air, turbulence, +encounter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02813250"/>
                  </a:ext>
                </a:extLst>
              </a:tr>
              <a:tr h="25787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0.053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+fall, overhead, bin, +passenger, +open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61350598"/>
                  </a:ext>
                </a:extLst>
              </a:tr>
              <a:tr h="25787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0.055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cart, +door, +service, service cart, galley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4848927"/>
                  </a:ext>
                </a:extLst>
              </a:tr>
              <a:tr h="55863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0.051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people, +injure, turbulence, fire, +encounter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79377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823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484124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It is possible to predict the severity of the incidents by knowing the pilot-aircraft-flight conditions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Companies evaluate their pilot-aircraft-flight for better safety standards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Most Impactful Variables and relations between variables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Train crew to be aware of hot spots in the data where incidents are likely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Text Mining Variables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20881C-AD50-E72D-E5D0-8A6185140F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15" r="38505" b="-1"/>
          <a:stretch/>
        </p:blipFill>
        <p:spPr>
          <a:xfrm>
            <a:off x="6575600" y="1845734"/>
            <a:ext cx="1661512" cy="245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47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Minor damages category can be significantly predicted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Weights by correlations define the essential variables in prediction for minor damages.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relations between variable is meaningful for SME	</a:t>
            </a:r>
          </a:p>
        </p:txBody>
      </p:sp>
    </p:spTree>
    <p:extLst>
      <p:ext uri="{BB962C8B-B14F-4D97-AF65-F5344CB8AC3E}">
        <p14:creationId xmlns:p14="http://schemas.microsoft.com/office/powerpoint/2010/main" val="2135425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 /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Airlines spend a substantial amount of money on repairs, claims, and AOG downtime.  These costs can be saved with crew training and interventions in hot spot areas.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Compare model with the Industry and Academic Literature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Text mine contributing and causal factors to focus crew training in areas of likely minor damage (e.g., low light/poor weather taxi)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Develop a front-end risk calculator to check the risks for flights based on known hot spots in the data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957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C. Di </a:t>
            </a:r>
            <a:r>
              <a:rPr lang="en-US" dirty="0" err="1"/>
              <a:t>Ciccio</a:t>
            </a:r>
            <a:r>
              <a:rPr lang="en-US" dirty="0"/>
              <a:t>, H. Van der Aa, C. </a:t>
            </a:r>
            <a:r>
              <a:rPr lang="en-US" dirty="0" err="1"/>
              <a:t>Cabanillas</a:t>
            </a:r>
            <a:r>
              <a:rPr lang="en-US" dirty="0"/>
              <a:t>, J. </a:t>
            </a:r>
            <a:r>
              <a:rPr lang="en-US" dirty="0" err="1"/>
              <a:t>Mendling</a:t>
            </a:r>
            <a:r>
              <a:rPr lang="en-US" dirty="0"/>
              <a:t>, J. </a:t>
            </a:r>
            <a:r>
              <a:rPr lang="en-US" dirty="0" err="1"/>
              <a:t>Prescher,</a:t>
            </a:r>
            <a:r>
              <a:rPr lang="en-US" b="1" dirty="0" err="1"/>
              <a:t>Detecting</a:t>
            </a:r>
            <a:r>
              <a:rPr lang="en-US" b="1" dirty="0"/>
              <a:t> flight trajectory anomalies and predicting diversions in freight transportation</a:t>
            </a:r>
            <a:r>
              <a:rPr lang="en-US" dirty="0"/>
              <a:t>, Decision Support Systems, 88 (2016), pp. 1-17</a:t>
            </a:r>
          </a:p>
          <a:p>
            <a:r>
              <a:rPr lang="en-US" dirty="0"/>
              <a:t>F. </a:t>
            </a:r>
            <a:r>
              <a:rPr lang="en-US" dirty="0" err="1"/>
              <a:t>Netjasov</a:t>
            </a:r>
            <a:r>
              <a:rPr lang="en-US" dirty="0"/>
              <a:t>, M. </a:t>
            </a:r>
            <a:r>
              <a:rPr lang="en-US" dirty="0" err="1"/>
              <a:t>Janic</a:t>
            </a:r>
            <a:r>
              <a:rPr lang="en-US" dirty="0"/>
              <a:t>, </a:t>
            </a:r>
            <a:r>
              <a:rPr lang="en-US" b="1" dirty="0"/>
              <a:t>A review of research on risk and safety modelling in civil aviation</a:t>
            </a:r>
            <a:r>
              <a:rPr lang="en-US" dirty="0"/>
              <a:t>, Journal of Air Transport Management, 14 (4) (2008), pp. 213-220</a:t>
            </a:r>
          </a:p>
          <a:p>
            <a:endParaRPr lang="en-US" dirty="0"/>
          </a:p>
          <a:p>
            <a:r>
              <a:rPr lang="en-US" dirty="0"/>
              <a:t>I. Hwang, C.E. </a:t>
            </a:r>
            <a:r>
              <a:rPr lang="en-US" dirty="0" err="1"/>
              <a:t>Seah</a:t>
            </a:r>
            <a:r>
              <a:rPr lang="en-US" b="1" dirty="0" err="1"/>
              <a:t>Intent</a:t>
            </a:r>
            <a:r>
              <a:rPr lang="en-US" b="1" dirty="0"/>
              <a:t>-based probabilistic conflict detection for the next generation air transportation system</a:t>
            </a:r>
            <a:r>
              <a:rPr lang="en-US" dirty="0"/>
              <a:t>, Proceedings of the IEEE, 96 (12) (2008), pp. 2040-2059</a:t>
            </a:r>
          </a:p>
          <a:p>
            <a:r>
              <a:rPr lang="en-US" dirty="0" err="1"/>
              <a:t>Xhang</a:t>
            </a:r>
            <a:r>
              <a:rPr lang="en-US" dirty="0"/>
              <a:t> X., </a:t>
            </a:r>
            <a:r>
              <a:rPr lang="en-US" dirty="0" err="1"/>
              <a:t>Mahadevan</a:t>
            </a:r>
            <a:r>
              <a:rPr lang="en-US" dirty="0"/>
              <a:t> S., (2019), </a:t>
            </a:r>
            <a:r>
              <a:rPr lang="en-US" b="1" dirty="0"/>
              <a:t>Ensemble machine learning models for aviation incident risk prediction</a:t>
            </a:r>
            <a:r>
              <a:rPr lang="en-US" dirty="0"/>
              <a:t>, Decision Support Systems, 116 p48-63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88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Burak Cankaya - </a:t>
            </a:r>
            <a:r>
              <a:rPr lang="en-US" dirty="0">
                <a:hlinkClick r:id="rId2"/>
              </a:rPr>
              <a:t>bcankaya@erau.edu</a:t>
            </a:r>
            <a:endParaRPr lang="en-US" dirty="0"/>
          </a:p>
          <a:p>
            <a:r>
              <a:rPr lang="en-US" dirty="0"/>
              <a:t>Dean Sutherland – Sutherd3@my.erau.edu</a:t>
            </a:r>
          </a:p>
        </p:txBody>
      </p:sp>
    </p:spTree>
    <p:extLst>
      <p:ext uri="{BB962C8B-B14F-4D97-AF65-F5344CB8AC3E}">
        <p14:creationId xmlns:p14="http://schemas.microsoft.com/office/powerpoint/2010/main" val="422134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>
            <a:normAutofit/>
          </a:bodyPr>
          <a:lstStyle/>
          <a:p>
            <a:r>
              <a:rPr lang="en-US" sz="3400" b="1" dirty="0"/>
              <a:t>Discovery Day 2023</a:t>
            </a:r>
            <a:br>
              <a:rPr lang="en-US" sz="3400" b="1" dirty="0"/>
            </a:b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4613" y="1712251"/>
            <a:ext cx="2767693" cy="367018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2DA3BD"/>
                </a:solidFill>
                <a:latin typeface="Open Sans" panose="020B0606030504020204" pitchFamily="34" charset="0"/>
              </a:rPr>
              <a:t>Interpreting Understanding the Incidents on Legacy Airlines with Machine Learning: Case Study Top 5 US Airlines</a:t>
            </a:r>
          </a:p>
          <a:p>
            <a:pPr marL="0" indent="0" algn="l">
              <a:buNone/>
            </a:pPr>
            <a:r>
              <a:rPr lang="en-US" sz="2000" dirty="0"/>
              <a:t>Dean Sutherland </a:t>
            </a:r>
          </a:p>
          <a:p>
            <a:pPr marL="0" indent="0" algn="l">
              <a:buNone/>
            </a:pPr>
            <a:r>
              <a:rPr lang="en-US" dirty="0"/>
              <a:t>Dr. </a:t>
            </a:r>
            <a:r>
              <a:rPr lang="en-US" sz="2000" dirty="0" err="1"/>
              <a:t>Burak</a:t>
            </a:r>
            <a:r>
              <a:rPr lang="en-US" sz="2000" dirty="0"/>
              <a:t> Cankaya, ERAU</a:t>
            </a:r>
          </a:p>
          <a:p>
            <a:endParaRPr lang="en-US" sz="2000" dirty="0"/>
          </a:p>
        </p:txBody>
      </p:sp>
      <p:pic>
        <p:nvPicPr>
          <p:cNvPr id="1030" name="Picture 6" descr="Image result for embry-riddle aeronautical university logo">
            <a:extLst>
              <a:ext uri="{FF2B5EF4-FFF2-40B4-BE49-F238E27FC236}">
                <a16:creationId xmlns:a16="http://schemas.microsoft.com/office/drawing/2014/main" id="{75DA96B1-1B88-4BE2-BBE7-4EC1DFEEA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71" b="40296"/>
          <a:stretch/>
        </p:blipFill>
        <p:spPr bwMode="auto">
          <a:xfrm>
            <a:off x="5657850" y="4695515"/>
            <a:ext cx="3429000" cy="68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65DE1D-BFBA-3841-80B9-0CEA4E17F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133" y="5324766"/>
            <a:ext cx="973326" cy="9733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A8B151-D935-7F34-9337-4A8AD8BD4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2350" y="5436804"/>
            <a:ext cx="1416190" cy="5176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E49452-4347-C07D-F272-10AA6F045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954" y="1878227"/>
            <a:ext cx="5312944" cy="255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05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The air transportation system is part of most nations critical infrastructure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Rigorous safety standards are effective; however minor accidents/incidents are somewhat frequent in comparison to major accidents even with standards in place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There are known patterns pilots see anecdotally; but the data must be analyzed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Incident have a substantial cost to the airlines, raise ticket prices, erode consumer confidence, and generate insurance claims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Modeling minor accidents to identify causal and contributing data stands to save the industry substantial costs and increase margins</a:t>
            </a:r>
          </a:p>
        </p:txBody>
      </p:sp>
    </p:spTree>
    <p:extLst>
      <p:ext uri="{BB962C8B-B14F-4D97-AF65-F5344CB8AC3E}">
        <p14:creationId xmlns:p14="http://schemas.microsoft.com/office/powerpoint/2010/main" val="648440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FA6316-3E5D-4CEB-AF72-C17A669153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9"/>
            <a:ext cx="4569627" cy="342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837B6C1-5C67-49C1-A5BA-F336BF67D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4858"/>
            <a:ext cx="4569630" cy="342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C196093-7CED-48F7-9193-6FD766C45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9" y="3378326"/>
            <a:ext cx="4659378" cy="349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9D5A09E-8500-4236-ABC9-27E774FC9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47" y="3363457"/>
            <a:ext cx="4552171" cy="349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218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Main Relevant Research Problems</a:t>
            </a:r>
          </a:p>
          <a:p>
            <a:r>
              <a:rPr lang="en-US" dirty="0"/>
              <a:t>qualitative/quantitative approaches to detect anomalous aircraft behavior (Hwang et al, 2008)</a:t>
            </a:r>
          </a:p>
          <a:p>
            <a:r>
              <a:rPr lang="en-US" dirty="0"/>
              <a:t>assess the safety, and quantify the risk associated </a:t>
            </a:r>
          </a:p>
          <a:p>
            <a:r>
              <a:rPr lang="en-US" dirty="0"/>
              <a:t>causal models, collision risk models, human error models, and third-party risk models (</a:t>
            </a:r>
            <a:r>
              <a:rPr lang="en-US" dirty="0" err="1"/>
              <a:t>Netjasov</a:t>
            </a:r>
            <a:r>
              <a:rPr lang="en-US" dirty="0"/>
              <a:t> and </a:t>
            </a:r>
            <a:r>
              <a:rPr lang="en-US" dirty="0" err="1"/>
              <a:t>Janic</a:t>
            </a:r>
            <a:r>
              <a:rPr lang="en-US" dirty="0"/>
              <a:t>, 2008 )</a:t>
            </a:r>
          </a:p>
          <a:p>
            <a:r>
              <a:rPr lang="en-US" dirty="0"/>
              <a:t>automatically detect flight trajectory anomalies (Di </a:t>
            </a:r>
            <a:r>
              <a:rPr lang="en-US" dirty="0" err="1"/>
              <a:t>Ciccio</a:t>
            </a:r>
            <a:r>
              <a:rPr lang="en-US" dirty="0"/>
              <a:t> et al, 2016)</a:t>
            </a:r>
          </a:p>
          <a:p>
            <a:r>
              <a:rPr lang="en-US" dirty="0"/>
              <a:t>A hybrid model blending SVM and DNN ensemble prediction for aviation incidents (Zhang et al. 2019)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Gap: Predicting Incident Damage Type and Impacting Variables is not addressed</a:t>
            </a:r>
          </a:p>
        </p:txBody>
      </p:sp>
    </p:spTree>
    <p:extLst>
      <p:ext uri="{BB962C8B-B14F-4D97-AF65-F5344CB8AC3E}">
        <p14:creationId xmlns:p14="http://schemas.microsoft.com/office/powerpoint/2010/main" val="1857399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484124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Logistic Regression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Deep Learning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Support Vector Machines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020F99-842B-1F4F-1F1A-AA84DD18C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89" r="49676" b="1"/>
          <a:stretch/>
        </p:blipFill>
        <p:spPr>
          <a:xfrm>
            <a:off x="6015427" y="1916318"/>
            <a:ext cx="2351332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17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>
            <a:extLst>
              <a:ext uri="{FF2B5EF4-FFF2-40B4-BE49-F238E27FC236}">
                <a16:creationId xmlns:a16="http://schemas.microsoft.com/office/drawing/2014/main" id="{27505704-0DC5-C84C-9665-C158F16A8DEF}"/>
              </a:ext>
            </a:extLst>
          </p:cNvPr>
          <p:cNvSpPr/>
          <p:nvPr/>
        </p:nvSpPr>
        <p:spPr>
          <a:xfrm>
            <a:off x="5872801" y="2151589"/>
            <a:ext cx="642785" cy="48474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/>
              <a:t>FAA</a:t>
            </a:r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id="{D2D309D1-F6BE-694A-9325-005B6E3A452D}"/>
              </a:ext>
            </a:extLst>
          </p:cNvPr>
          <p:cNvSpPr/>
          <p:nvPr/>
        </p:nvSpPr>
        <p:spPr>
          <a:xfrm>
            <a:off x="7338101" y="2201541"/>
            <a:ext cx="602271" cy="43479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/>
              <a:t>Created Data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061A246C-D3FC-A54B-9F7D-0692718983F9}"/>
              </a:ext>
            </a:extLst>
          </p:cNvPr>
          <p:cNvSpPr/>
          <p:nvPr/>
        </p:nvSpPr>
        <p:spPr>
          <a:xfrm rot="5400000">
            <a:off x="6558601" y="2258762"/>
            <a:ext cx="318395" cy="12406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EB7C33-B9BC-594E-81D0-35065B434713}"/>
              </a:ext>
            </a:extLst>
          </p:cNvPr>
          <p:cNvSpPr/>
          <p:nvPr/>
        </p:nvSpPr>
        <p:spPr>
          <a:xfrm>
            <a:off x="5933837" y="3200706"/>
            <a:ext cx="1253038" cy="1058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7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750" dirty="0"/>
              <a:t>Collection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750" dirty="0"/>
              <a:t>Cleaning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750" dirty="0"/>
              <a:t>Filtering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750" dirty="0"/>
              <a:t>Missing Treatment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750" dirty="0"/>
              <a:t>Transform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750" dirty="0"/>
              <a:t>Variable Selection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750" dirty="0"/>
              <a:t> Split</a:t>
            </a:r>
            <a:endParaRPr lang="en-US" sz="600" dirty="0"/>
          </a:p>
          <a:p>
            <a:pPr marL="214313" indent="-214313" algn="ctr">
              <a:buFont typeface="Arial" panose="020B0604020202020204" pitchFamily="34" charset="0"/>
              <a:buChar char="•"/>
            </a:pPr>
            <a:endParaRPr lang="en-US" sz="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D8CF70-9949-024E-ADA9-831F3665983C}"/>
              </a:ext>
            </a:extLst>
          </p:cNvPr>
          <p:cNvSpPr txBox="1"/>
          <p:nvPr/>
        </p:nvSpPr>
        <p:spPr>
          <a:xfrm>
            <a:off x="6466828" y="1369491"/>
            <a:ext cx="1240604" cy="507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b="1" dirty="0"/>
              <a:t>Data Understanding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351AD6-3E23-B741-8606-E951E1757918}"/>
              </a:ext>
            </a:extLst>
          </p:cNvPr>
          <p:cNvSpPr txBox="1"/>
          <p:nvPr/>
        </p:nvSpPr>
        <p:spPr>
          <a:xfrm>
            <a:off x="7418696" y="3296519"/>
            <a:ext cx="1240604" cy="507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b="1" dirty="0"/>
              <a:t>Data Preparation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AD62D2-DF75-F746-845F-33BD649BE52B}"/>
              </a:ext>
            </a:extLst>
          </p:cNvPr>
          <p:cNvSpPr txBox="1"/>
          <p:nvPr/>
        </p:nvSpPr>
        <p:spPr>
          <a:xfrm>
            <a:off x="6711070" y="4563364"/>
            <a:ext cx="1174094" cy="300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b="1" dirty="0"/>
              <a:t>Modeling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47E694-AC2F-E646-A89B-78AF0DB40693}"/>
              </a:ext>
            </a:extLst>
          </p:cNvPr>
          <p:cNvSpPr txBox="1"/>
          <p:nvPr/>
        </p:nvSpPr>
        <p:spPr>
          <a:xfrm>
            <a:off x="814600" y="4652061"/>
            <a:ext cx="1038912" cy="300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b="1" dirty="0"/>
              <a:t>Evaluation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E9CDD7-FD35-0E42-9243-853BB26F4D52}"/>
              </a:ext>
            </a:extLst>
          </p:cNvPr>
          <p:cNvSpPr txBox="1"/>
          <p:nvPr/>
        </p:nvSpPr>
        <p:spPr>
          <a:xfrm>
            <a:off x="3328052" y="3441475"/>
            <a:ext cx="1697190" cy="507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b="1" dirty="0"/>
              <a:t>Aviation Business Understanding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AB433AA-9B7E-5145-BDE0-5026AB25A400}"/>
              </a:ext>
            </a:extLst>
          </p:cNvPr>
          <p:cNvCxnSpPr>
            <a:cxnSpLocks/>
          </p:cNvCxnSpPr>
          <p:nvPr/>
        </p:nvCxnSpPr>
        <p:spPr>
          <a:xfrm flipV="1">
            <a:off x="3752961" y="1529027"/>
            <a:ext cx="1593062" cy="50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C6533A6-8E59-0D4F-B197-C0A46B4AA42F}"/>
              </a:ext>
            </a:extLst>
          </p:cNvPr>
          <p:cNvCxnSpPr>
            <a:cxnSpLocks/>
          </p:cNvCxnSpPr>
          <p:nvPr/>
        </p:nvCxnSpPr>
        <p:spPr>
          <a:xfrm>
            <a:off x="8038998" y="1774795"/>
            <a:ext cx="490948" cy="123833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C791B37-0101-8A42-B227-3EBE387D92CD}"/>
              </a:ext>
            </a:extLst>
          </p:cNvPr>
          <p:cNvCxnSpPr>
            <a:cxnSpLocks/>
          </p:cNvCxnSpPr>
          <p:nvPr/>
        </p:nvCxnSpPr>
        <p:spPr>
          <a:xfrm flipH="1">
            <a:off x="8112601" y="4190401"/>
            <a:ext cx="417345" cy="102292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487F7A0-C118-E745-A312-026E41BD12CC}"/>
              </a:ext>
            </a:extLst>
          </p:cNvPr>
          <p:cNvSpPr txBox="1"/>
          <p:nvPr/>
        </p:nvSpPr>
        <p:spPr>
          <a:xfrm>
            <a:off x="740031" y="1468591"/>
            <a:ext cx="1240604" cy="300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b="1" dirty="0"/>
              <a:t>Deployment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20C9541-E64E-DC48-B1B8-14B718A6515B}"/>
              </a:ext>
            </a:extLst>
          </p:cNvPr>
          <p:cNvSpPr/>
          <p:nvPr/>
        </p:nvSpPr>
        <p:spPr>
          <a:xfrm>
            <a:off x="5828032" y="4960219"/>
            <a:ext cx="732324" cy="78377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/>
              <a:t>10-fold stratified cross validation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7892CF-D744-3D46-A576-3FCC20CD0D5A}"/>
              </a:ext>
            </a:extLst>
          </p:cNvPr>
          <p:cNvSpPr/>
          <p:nvPr/>
        </p:nvSpPr>
        <p:spPr>
          <a:xfrm>
            <a:off x="6711070" y="4978863"/>
            <a:ext cx="1137017" cy="583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/>
              <a:t>SVM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/>
              <a:t>Logistics Regression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/>
              <a:t>Deep Learning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ED8086C-03F6-8F47-B659-E8A26163BC75}"/>
              </a:ext>
            </a:extLst>
          </p:cNvPr>
          <p:cNvCxnSpPr>
            <a:cxnSpLocks/>
          </p:cNvCxnSpPr>
          <p:nvPr/>
        </p:nvCxnSpPr>
        <p:spPr>
          <a:xfrm flipH="1">
            <a:off x="4103787" y="5376983"/>
            <a:ext cx="137592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F1D2EB1-AC59-E642-BDAB-FFE104DB0D60}"/>
              </a:ext>
            </a:extLst>
          </p:cNvPr>
          <p:cNvCxnSpPr>
            <a:cxnSpLocks/>
          </p:cNvCxnSpPr>
          <p:nvPr/>
        </p:nvCxnSpPr>
        <p:spPr>
          <a:xfrm flipV="1">
            <a:off x="2640856" y="4121481"/>
            <a:ext cx="687197" cy="7844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0F77861-5B6E-084D-B30C-E6B40672C856}"/>
              </a:ext>
            </a:extLst>
          </p:cNvPr>
          <p:cNvCxnSpPr>
            <a:cxnSpLocks/>
          </p:cNvCxnSpPr>
          <p:nvPr/>
        </p:nvCxnSpPr>
        <p:spPr>
          <a:xfrm flipV="1">
            <a:off x="1596116" y="2808730"/>
            <a:ext cx="0" cy="73016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813C309-5B39-C44A-BE51-83D66770DB10}"/>
              </a:ext>
            </a:extLst>
          </p:cNvPr>
          <p:cNvCxnSpPr>
            <a:cxnSpLocks/>
          </p:cNvCxnSpPr>
          <p:nvPr/>
        </p:nvCxnSpPr>
        <p:spPr>
          <a:xfrm flipH="1">
            <a:off x="2462306" y="4001507"/>
            <a:ext cx="768086" cy="8202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C197B42-49FB-A04A-ACF6-5D9876964E8A}"/>
              </a:ext>
            </a:extLst>
          </p:cNvPr>
          <p:cNvCxnSpPr>
            <a:cxnSpLocks/>
          </p:cNvCxnSpPr>
          <p:nvPr/>
        </p:nvCxnSpPr>
        <p:spPr>
          <a:xfrm flipV="1">
            <a:off x="5524573" y="1794162"/>
            <a:ext cx="687197" cy="7844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040E646-DC03-8349-87F5-E91647E76100}"/>
              </a:ext>
            </a:extLst>
          </p:cNvPr>
          <p:cNvCxnSpPr>
            <a:cxnSpLocks/>
          </p:cNvCxnSpPr>
          <p:nvPr/>
        </p:nvCxnSpPr>
        <p:spPr>
          <a:xfrm flipH="1">
            <a:off x="5346023" y="1674188"/>
            <a:ext cx="768086" cy="8202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07C448F-77D6-9349-977E-FF2E51DFA39A}"/>
              </a:ext>
            </a:extLst>
          </p:cNvPr>
          <p:cNvCxnSpPr>
            <a:cxnSpLocks/>
          </p:cNvCxnSpPr>
          <p:nvPr/>
        </p:nvCxnSpPr>
        <p:spPr>
          <a:xfrm>
            <a:off x="2198507" y="1854240"/>
            <a:ext cx="658980" cy="54772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BE41C6C-797E-1343-BA25-5D0D59056263}"/>
              </a:ext>
            </a:extLst>
          </p:cNvPr>
          <p:cNvCxnSpPr>
            <a:cxnSpLocks/>
          </p:cNvCxnSpPr>
          <p:nvPr/>
        </p:nvCxnSpPr>
        <p:spPr>
          <a:xfrm flipH="1" flipV="1">
            <a:off x="2056186" y="1945608"/>
            <a:ext cx="690122" cy="5679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DDE4B20-2FD0-8643-89AB-2863823857AB}"/>
              </a:ext>
            </a:extLst>
          </p:cNvPr>
          <p:cNvCxnSpPr>
            <a:cxnSpLocks/>
          </p:cNvCxnSpPr>
          <p:nvPr/>
        </p:nvCxnSpPr>
        <p:spPr>
          <a:xfrm>
            <a:off x="5311428" y="4048062"/>
            <a:ext cx="658980" cy="54772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2F8A58B-6CE5-C34E-BC01-39D7164925F7}"/>
              </a:ext>
            </a:extLst>
          </p:cNvPr>
          <p:cNvCxnSpPr>
            <a:cxnSpLocks/>
          </p:cNvCxnSpPr>
          <p:nvPr/>
        </p:nvCxnSpPr>
        <p:spPr>
          <a:xfrm flipH="1" flipV="1">
            <a:off x="5169107" y="4139430"/>
            <a:ext cx="690122" cy="5679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F00E1CC-92DA-1740-B94B-772C39451FB0}"/>
              </a:ext>
            </a:extLst>
          </p:cNvPr>
          <p:cNvCxnSpPr>
            <a:cxnSpLocks/>
          </p:cNvCxnSpPr>
          <p:nvPr/>
        </p:nvCxnSpPr>
        <p:spPr>
          <a:xfrm flipV="1">
            <a:off x="5125496" y="3483693"/>
            <a:ext cx="808341" cy="1028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72404A0-28A9-AE4B-BC31-EBFD9B6756E8}"/>
              </a:ext>
            </a:extLst>
          </p:cNvPr>
          <p:cNvCxnSpPr>
            <a:cxnSpLocks/>
          </p:cNvCxnSpPr>
          <p:nvPr/>
        </p:nvCxnSpPr>
        <p:spPr>
          <a:xfrm flipH="1">
            <a:off x="5137147" y="3628466"/>
            <a:ext cx="73565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3B6EDEE6-C3F8-5C45-B970-56B590AAA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135" y="2588107"/>
            <a:ext cx="1362467" cy="569681"/>
          </a:xfrm>
          <a:prstGeom prst="rect">
            <a:avLst/>
          </a:prstGeom>
        </p:spPr>
      </p:pic>
      <p:pic>
        <p:nvPicPr>
          <p:cNvPr id="59" name="Picture 58" descr="Graphical user interface&#10;&#10;Description automatically generated">
            <a:extLst>
              <a:ext uri="{FF2B5EF4-FFF2-40B4-BE49-F238E27FC236}">
                <a16:creationId xmlns:a16="http://schemas.microsoft.com/office/drawing/2014/main" id="{2CD48C26-8C90-5841-8A22-6A0217198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33" y="891028"/>
            <a:ext cx="1278116" cy="54932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89EB347-C2E5-1F43-9D89-4C3DCFF49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011" y="2588107"/>
            <a:ext cx="1918729" cy="50806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C2E0E4D-E7F2-6641-AB66-B69E3691B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516" y="5238575"/>
            <a:ext cx="2180026" cy="37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1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445108E-6A06-2918-A27E-B4B3BB9C23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068965"/>
              </p:ext>
            </p:extLst>
          </p:nvPr>
        </p:nvGraphicFramePr>
        <p:xfrm>
          <a:off x="576648" y="2174789"/>
          <a:ext cx="7348151" cy="2492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7233">
                  <a:extLst>
                    <a:ext uri="{9D8B030D-6E8A-4147-A177-3AD203B41FA5}">
                      <a16:colId xmlns:a16="http://schemas.microsoft.com/office/drawing/2014/main" val="2262966233"/>
                    </a:ext>
                  </a:extLst>
                </a:gridCol>
                <a:gridCol w="1218969">
                  <a:extLst>
                    <a:ext uri="{9D8B030D-6E8A-4147-A177-3AD203B41FA5}">
                      <a16:colId xmlns:a16="http://schemas.microsoft.com/office/drawing/2014/main" val="1786336934"/>
                    </a:ext>
                  </a:extLst>
                </a:gridCol>
                <a:gridCol w="1602921">
                  <a:extLst>
                    <a:ext uri="{9D8B030D-6E8A-4147-A177-3AD203B41FA5}">
                      <a16:colId xmlns:a16="http://schemas.microsoft.com/office/drawing/2014/main" val="190076922"/>
                    </a:ext>
                  </a:extLst>
                </a:gridCol>
                <a:gridCol w="2299028">
                  <a:extLst>
                    <a:ext uri="{9D8B030D-6E8A-4147-A177-3AD203B41FA5}">
                      <a16:colId xmlns:a16="http://schemas.microsoft.com/office/drawing/2014/main" val="1494122232"/>
                    </a:ext>
                  </a:extLst>
                </a:gridCol>
              </a:tblGrid>
              <a:tr h="62308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                                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Method Accuracy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2296839"/>
                  </a:ext>
                </a:extLst>
              </a:tr>
              <a:tr h="93462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Deep Learning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Logistic Regression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SVM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8566366"/>
                  </a:ext>
                </a:extLst>
              </a:tr>
              <a:tr h="31154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Accuracy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99.4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97.1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7407103"/>
                  </a:ext>
                </a:extLst>
              </a:tr>
              <a:tr h="31154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Class Recall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92.7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64.4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6459242"/>
                  </a:ext>
                </a:extLst>
              </a:tr>
              <a:tr h="31154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AUC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0.99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0.87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4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739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D6AF2-5E50-48D0-A293-EEFF95E41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58324"/>
            <a:ext cx="7543800" cy="1450757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71A4AF-58D6-9638-2E90-0C01A9ACF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04" y="2217809"/>
            <a:ext cx="8120112" cy="308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73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9558</TotalTime>
  <Words>907</Words>
  <Application>Microsoft Office PowerPoint</Application>
  <PresentationFormat>On-screen Show (4:3)</PresentationFormat>
  <Paragraphs>152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NexusSerif</vt:lpstr>
      <vt:lpstr>Open Sans</vt:lpstr>
      <vt:lpstr>Times New Roman</vt:lpstr>
      <vt:lpstr>Wingdings</vt:lpstr>
      <vt:lpstr>Retrospect</vt:lpstr>
      <vt:lpstr>PowerPoint Presentation</vt:lpstr>
      <vt:lpstr>Discovery Day 2023 </vt:lpstr>
      <vt:lpstr>Background</vt:lpstr>
      <vt:lpstr>PowerPoint Presentation</vt:lpstr>
      <vt:lpstr>Literature</vt:lpstr>
      <vt:lpstr>Methodology</vt:lpstr>
      <vt:lpstr>PowerPoint Presentation</vt:lpstr>
      <vt:lpstr>Results</vt:lpstr>
      <vt:lpstr>Results</vt:lpstr>
      <vt:lpstr>Results</vt:lpstr>
      <vt:lpstr>Results</vt:lpstr>
      <vt:lpstr>Results</vt:lpstr>
      <vt:lpstr>Conclusions </vt:lpstr>
      <vt:lpstr>Future Work / Implications</vt:lpstr>
      <vt:lpstr>References</vt:lpstr>
      <vt:lpstr>Thanks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INFORMS 2019</dc:title>
  <dc:creator>Aaron Glassman</dc:creator>
  <cp:lastModifiedBy>Dean Sutherland</cp:lastModifiedBy>
  <cp:revision>27</cp:revision>
  <dcterms:created xsi:type="dcterms:W3CDTF">2019-10-20T21:58:48Z</dcterms:created>
  <dcterms:modified xsi:type="dcterms:W3CDTF">2023-04-07T04:25:58Z</dcterms:modified>
</cp:coreProperties>
</file>