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91" r:id="rId4"/>
    <p:sldId id="297" r:id="rId5"/>
    <p:sldId id="300" r:id="rId6"/>
    <p:sldId id="301" r:id="rId7"/>
    <p:sldId id="295" r:id="rId8"/>
    <p:sldId id="298" r:id="rId9"/>
    <p:sldId id="302" r:id="rId10"/>
    <p:sldId id="299" r:id="rId11"/>
    <p:sldId id="303" r:id="rId12"/>
    <p:sldId id="296" r:id="rId13"/>
    <p:sldId id="294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2362" autoAdjust="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0F50-9BD3-4ABD-8BA9-8E7804EFCBB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5203-8ACB-4944-8290-53F18BD2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F029-F760-4DF7-B8F8-220723D84437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D0D8-95C7-4AC0-8CA7-FBE9B3125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D8-95C7-4AC0-8CA7-FBE9B31259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* Acoustics setup</a:t>
            </a:r>
          </a:p>
          <a:p>
            <a:r>
              <a:rPr lang="en-US" sz="1200" dirty="0" smtClean="0"/>
              <a:t>Use a transducer to emit and sense reflections of a 0.4 GHz, 10 ns acoustic pulse from the surface of a sample.</a:t>
            </a:r>
          </a:p>
          <a:p>
            <a:r>
              <a:rPr lang="en-US" sz="1200" dirty="0" smtClean="0"/>
              <a:t>Materials affect the reflected amplitude differently</a:t>
            </a:r>
          </a:p>
          <a:p>
            <a:r>
              <a:rPr lang="en-US" sz="1200" dirty="0" smtClean="0"/>
              <a:t>Reflected amplitude contains information about the Young’s Modulus</a:t>
            </a:r>
          </a:p>
          <a:p>
            <a:r>
              <a:rPr lang="en-US" sz="1200" dirty="0" smtClean="0"/>
              <a:t>* Thermocouple</a:t>
            </a:r>
          </a:p>
          <a:p>
            <a:r>
              <a:rPr lang="en-US" sz="1200" dirty="0" smtClean="0"/>
              <a:t>Water absorption likely has a temperature dependence</a:t>
            </a:r>
          </a:p>
          <a:p>
            <a:r>
              <a:rPr lang="en-US" sz="1200" dirty="0" smtClean="0"/>
              <a:t>Experimental setup has a thermocouple inserted between the </a:t>
            </a:r>
            <a:r>
              <a:rPr lang="en-US" sz="1200" dirty="0" err="1" smtClean="0"/>
              <a:t>piezo</a:t>
            </a:r>
            <a:r>
              <a:rPr lang="en-US" sz="1200" dirty="0" smtClean="0"/>
              <a:t> and spacers, which allows us to monitor the water’s temperature during data collection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D8-95C7-4AC0-8CA7-FBE9B31259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D8-95C7-4AC0-8CA7-FBE9B31259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1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7543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2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 anchor="t">
            <a:noAutofit/>
          </a:bodyPr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5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8AC6-6BA4-4B57-B517-1368A171787F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146651"/>
            <a:ext cx="1752600" cy="7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Mechanical Properties of Thin Optical Coatings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1534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Elaine Rhoades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Mentors: Dr. </a:t>
            </a:r>
            <a:r>
              <a:rPr lang="en-US" sz="2600" dirty="0" err="1" smtClean="0">
                <a:solidFill>
                  <a:schemeClr val="tx1"/>
                </a:solidFill>
              </a:rPr>
              <a:t>Zanolin</a:t>
            </a:r>
            <a:r>
              <a:rPr lang="en-US" sz="2600" dirty="0" smtClean="0">
                <a:solidFill>
                  <a:schemeClr val="tx1"/>
                </a:solidFill>
              </a:rPr>
              <a:t> and Dr. </a:t>
            </a:r>
            <a:r>
              <a:rPr lang="en-US" sz="2600" dirty="0" err="1" smtClean="0">
                <a:solidFill>
                  <a:schemeClr val="tx1"/>
                </a:solidFill>
              </a:rPr>
              <a:t>Gretarsson</a:t>
            </a:r>
            <a:r>
              <a:rPr lang="en-US" sz="2600" dirty="0" smtClean="0">
                <a:solidFill>
                  <a:schemeClr val="tx1"/>
                </a:solidFill>
              </a:rPr>
              <a:t>, Embry-Riddle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Collaborator: Dr. Abernathy, Caltech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500" dirty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April 4, 2014				Discovery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14" y="6282690"/>
            <a:ext cx="2378686" cy="5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Acoustics and </a:t>
            </a:r>
            <a:r>
              <a:rPr lang="en-US" dirty="0" err="1" smtClean="0"/>
              <a:t>Nanoindentation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Colored background is the acoustics chi-squared plot</a:t>
            </a:r>
          </a:p>
          <a:p>
            <a:r>
              <a:rPr lang="en-US" dirty="0" smtClean="0"/>
              <a:t>Bold dashed line is the </a:t>
            </a:r>
            <a:r>
              <a:rPr lang="en-US" dirty="0" err="1" smtClean="0"/>
              <a:t>nanoindentation</a:t>
            </a:r>
            <a:r>
              <a:rPr lang="en-US" dirty="0" smtClean="0"/>
              <a:t> fit</a:t>
            </a:r>
          </a:p>
          <a:p>
            <a:r>
              <a:rPr lang="en-US" dirty="0" smtClean="0"/>
              <a:t>Solid white lines are the errors in the </a:t>
            </a:r>
            <a:r>
              <a:rPr lang="en-US" dirty="0" err="1" smtClean="0"/>
              <a:t>nanoindentation</a:t>
            </a:r>
            <a:r>
              <a:rPr lang="en-US" dirty="0" smtClean="0"/>
              <a:t> fit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6866"/>
          <a:stretch/>
        </p:blipFill>
        <p:spPr>
          <a:xfrm>
            <a:off x="4142366" y="1600200"/>
            <a:ext cx="5001634" cy="4267492"/>
          </a:xfrm>
        </p:spPr>
      </p:pic>
    </p:spTree>
    <p:extLst>
      <p:ext uri="{BB962C8B-B14F-4D97-AF65-F5344CB8AC3E}">
        <p14:creationId xmlns:p14="http://schemas.microsoft.com/office/powerpoint/2010/main" val="232769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more data with acoustics setup</a:t>
            </a:r>
          </a:p>
          <a:p>
            <a:r>
              <a:rPr lang="en-US" dirty="0" smtClean="0"/>
              <a:t>Continued collaboration with Matt Abernathy to finish </a:t>
            </a:r>
            <a:r>
              <a:rPr lang="en-US" dirty="0" err="1" smtClean="0"/>
              <a:t>nanoindentation</a:t>
            </a:r>
            <a:r>
              <a:rPr lang="en-US" dirty="0" smtClean="0"/>
              <a:t> analysis </a:t>
            </a:r>
          </a:p>
          <a:p>
            <a:r>
              <a:rPr lang="en-US" dirty="0" smtClean="0"/>
              <a:t>Use techniques described to combine acoustics and </a:t>
            </a:r>
            <a:r>
              <a:rPr lang="en-US" dirty="0" err="1" smtClean="0"/>
              <a:t>nanoindentation</a:t>
            </a:r>
            <a:r>
              <a:rPr lang="en-US" dirty="0" smtClean="0"/>
              <a:t> to get results for a variety of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6781800" cy="283744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143001"/>
            <a:ext cx="4038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Silica</a:t>
            </a:r>
          </a:p>
          <a:p>
            <a:r>
              <a:rPr lang="en-US" dirty="0" smtClean="0"/>
              <a:t>Sapphire</a:t>
            </a:r>
          </a:p>
          <a:p>
            <a:r>
              <a:rPr lang="en-US" dirty="0" smtClean="0"/>
              <a:t>Silicon cantilevers (borrowed from Glasgow group)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800600" y="114300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Silicon windows</a:t>
            </a:r>
          </a:p>
          <a:p>
            <a:r>
              <a:rPr lang="en-US" dirty="0" smtClean="0"/>
              <a:t>Single-layer tantala coatings, base silica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400800"/>
            <a:ext cx="313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credit: Dr. Andri Gretarsson,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102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Asymmetry of chi-squared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derivative has a zero at the minimum</a:t>
            </a:r>
          </a:p>
          <a:p>
            <a:r>
              <a:rPr lang="en-US" dirty="0" smtClean="0"/>
              <a:t>The second derivative has some curvature</a:t>
            </a:r>
          </a:p>
          <a:p>
            <a:r>
              <a:rPr lang="en-US" dirty="0" smtClean="0"/>
              <a:t>Taylor expansion of the fit function will give higher order corrections</a:t>
            </a:r>
          </a:p>
          <a:p>
            <a:r>
              <a:rPr lang="en-US" dirty="0" smtClean="0"/>
              <a:t>Since the range we’re considering is larger than where the parabolic approximation is valid, see some non-linear effects from higher order derivatives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6001"/>
          <a:stretch/>
        </p:blipFill>
        <p:spPr>
          <a:xfrm>
            <a:off x="4724400" y="1930854"/>
            <a:ext cx="4343400" cy="3611234"/>
          </a:xfrm>
        </p:spPr>
      </p:pic>
    </p:spTree>
    <p:extLst>
      <p:ext uri="{BB962C8B-B14F-4D97-AF65-F5344CB8AC3E}">
        <p14:creationId xmlns:p14="http://schemas.microsoft.com/office/powerpoint/2010/main" val="222885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Acoustics 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1"/>
            <a:ext cx="4978400" cy="3733799"/>
          </a:xfr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3216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credits: Dr. Andri Gretarsson, ERAU</a:t>
            </a:r>
            <a:endParaRPr lang="en-US" sz="14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253" y="1155292"/>
            <a:ext cx="3566947" cy="49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Acoustics Sample Data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88034"/>
            <a:ext cx="6934200" cy="23892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84" y="3352800"/>
            <a:ext cx="5211016" cy="3505200"/>
          </a:xfrm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267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credits: Justin Weber,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10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Improvements to acoustics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830763"/>
          </a:xfrm>
        </p:spPr>
        <p:txBody>
          <a:bodyPr/>
          <a:lstStyle/>
          <a:p>
            <a:r>
              <a:rPr lang="en-US" dirty="0" smtClean="0"/>
              <a:t>Automated the data windowing process</a:t>
            </a:r>
          </a:p>
          <a:p>
            <a:r>
              <a:rPr lang="en-US" dirty="0" smtClean="0"/>
              <a:t>Introduced the use of a </a:t>
            </a:r>
            <a:r>
              <a:rPr lang="en-US" dirty="0" err="1" smtClean="0"/>
              <a:t>Tukey</a:t>
            </a:r>
            <a:r>
              <a:rPr lang="en-US" dirty="0" smtClean="0"/>
              <a:t> window to remove high frequency components</a:t>
            </a:r>
          </a:p>
          <a:p>
            <a:r>
              <a:rPr lang="en-US" dirty="0" smtClean="0"/>
              <a:t>Introduced error propagation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5843"/>
          <a:stretch/>
        </p:blipFill>
        <p:spPr>
          <a:xfrm>
            <a:off x="4495800" y="1615242"/>
            <a:ext cx="4618059" cy="3871158"/>
          </a:xfrm>
        </p:spPr>
      </p:pic>
    </p:spTree>
    <p:extLst>
      <p:ext uri="{BB962C8B-B14F-4D97-AF65-F5344CB8AC3E}">
        <p14:creationId xmlns:p14="http://schemas.microsoft.com/office/powerpoint/2010/main" val="100002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Improvements to acoustics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7"/>
                <a:ext cx="8229600" cy="49831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Account for frequency-dependent distortions</a:t>
                </a:r>
              </a:p>
              <a:p>
                <a:pPr lvl="1"/>
                <a:r>
                  <a:rPr lang="en-US" dirty="0" smtClean="0"/>
                  <a:t>Water absorption</a:t>
                </a:r>
              </a:p>
              <a:p>
                <a:r>
                  <a:rPr lang="en-US" dirty="0" smtClean="0"/>
                  <a:t>Investigate an attenuation effect with functional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g(f) is some function that depends on frequency</a:t>
                </a:r>
              </a:p>
              <a:p>
                <a:pPr lvl="1"/>
                <a:r>
                  <a:rPr lang="en-US" dirty="0" smtClean="0"/>
                  <a:t>d is water thickness</a:t>
                </a:r>
              </a:p>
              <a:p>
                <a:r>
                  <a:rPr lang="en-US" dirty="0" smtClean="0"/>
                  <a:t>Use known materials to determine the values of g(f) that cause experimental values to match theoretical values</a:t>
                </a:r>
              </a:p>
              <a:p>
                <a:r>
                  <a:rPr lang="en-US" dirty="0" smtClean="0"/>
                  <a:t>Apply analytically determined g(f) values to </a:t>
                </a:r>
                <a:r>
                  <a:rPr lang="en-US" dirty="0" err="1" smtClean="0"/>
                  <a:t>tantala</a:t>
                </a:r>
                <a:endParaRPr lang="en-US" dirty="0" smtClean="0"/>
              </a:p>
              <a:p>
                <a:r>
                  <a:rPr lang="en-US" dirty="0" smtClean="0"/>
                  <a:t>Physical interpretation of g(f) still unknown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7"/>
                <a:ext cx="8229600" cy="4983163"/>
              </a:xfrm>
              <a:blipFill rotWithShape="1">
                <a:blip r:embed="rId2"/>
                <a:stretch>
                  <a:fillRect l="-1481" t="-3182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11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Dependent Distortion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27296359"/>
                  </p:ext>
                </p:extLst>
              </p:nvPr>
            </p:nvGraphicFramePr>
            <p:xfrm>
              <a:off x="228600" y="2376360"/>
              <a:ext cx="40386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Frequency (MHz)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Estimated g(f)</a:t>
                          </a:r>
                        </a:p>
                        <a:p>
                          <a:r>
                            <a:rPr lang="en-US" dirty="0" smtClean="0"/>
                            <a:t>Units of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330.6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371.9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−7.54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413.2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2.51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454.6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12.56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495.9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2.51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95250" marR="9525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27296359"/>
                  </p:ext>
                </p:extLst>
              </p:nvPr>
            </p:nvGraphicFramePr>
            <p:xfrm>
              <a:off x="228600" y="2376360"/>
              <a:ext cx="40386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6462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Frequency (MHz)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4717" b="-30094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330.6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18196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371.9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28196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413.2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388333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454.6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48032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495.9</a:t>
                          </a:r>
                          <a:endParaRPr lang="en-US" dirty="0"/>
                        </a:p>
                      </a:txBody>
                      <a:tcPr marL="95250" marR="9525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0" marR="95250">
                        <a:blipFill rotWithShape="1">
                          <a:blip r:embed="rId2"/>
                          <a:stretch>
                            <a:fillRect l="-89429" t="-58032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46237"/>
            <a:ext cx="4648200" cy="4525963"/>
          </a:xfrm>
        </p:spPr>
        <p:txBody>
          <a:bodyPr/>
          <a:lstStyle/>
          <a:p>
            <a:r>
              <a:rPr lang="en-US" dirty="0" err="1" smtClean="0"/>
              <a:t>Tantala</a:t>
            </a:r>
            <a:r>
              <a:rPr lang="en-US" dirty="0" smtClean="0"/>
              <a:t> fit values before correction</a:t>
            </a:r>
          </a:p>
          <a:p>
            <a:pPr lvl="1"/>
            <a:r>
              <a:rPr lang="en-US" dirty="0" smtClean="0"/>
              <a:t>E = 117.8 + 5.9 – 4.3 </a:t>
            </a:r>
            <a:r>
              <a:rPr lang="en-US" dirty="0" err="1" smtClean="0"/>
              <a:t>GPa</a:t>
            </a:r>
            <a:endParaRPr lang="en-US" dirty="0" smtClean="0"/>
          </a:p>
          <a:p>
            <a:pPr lvl="1"/>
            <a:r>
              <a:rPr lang="el-GR" dirty="0" smtClean="0"/>
              <a:t>σ</a:t>
            </a:r>
            <a:r>
              <a:rPr lang="en-US" dirty="0" smtClean="0"/>
              <a:t> = 0.319</a:t>
            </a:r>
          </a:p>
          <a:p>
            <a:r>
              <a:rPr lang="en-US" dirty="0" err="1" smtClean="0"/>
              <a:t>Tantala</a:t>
            </a:r>
            <a:r>
              <a:rPr lang="en-US" dirty="0" smtClean="0"/>
              <a:t> fit values after correction</a:t>
            </a:r>
          </a:p>
          <a:p>
            <a:pPr lvl="1"/>
            <a:r>
              <a:rPr lang="en-US" dirty="0" smtClean="0"/>
              <a:t>E = 158.6 + 4.4 – 3.0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</a:p>
          <a:p>
            <a:pPr lvl="1"/>
            <a:r>
              <a:rPr lang="el-GR" dirty="0"/>
              <a:t>σ</a:t>
            </a:r>
            <a:r>
              <a:rPr lang="en-US" dirty="0"/>
              <a:t> = </a:t>
            </a:r>
            <a:r>
              <a:rPr lang="en-US" dirty="0" smtClean="0"/>
              <a:t>0.233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3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Acoustics Output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7846"/>
          <a:stretch/>
        </p:blipFill>
        <p:spPr>
          <a:xfrm>
            <a:off x="1676400" y="1068122"/>
            <a:ext cx="6114427" cy="5180278"/>
          </a:xfrm>
        </p:spPr>
      </p:pic>
    </p:spTree>
    <p:extLst>
      <p:ext uri="{BB962C8B-B14F-4D97-AF65-F5344CB8AC3E}">
        <p14:creationId xmlns:p14="http://schemas.microsoft.com/office/powerpoint/2010/main" val="51619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Nanoindentation</a:t>
            </a:r>
            <a:r>
              <a:rPr lang="en-US" dirty="0" smtClean="0"/>
              <a:t> at Caltech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43" y="1905000"/>
            <a:ext cx="4564819" cy="3581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11610" b="2338"/>
          <a:stretch>
            <a:fillRect/>
          </a:stretch>
        </p:blipFill>
        <p:spPr>
          <a:xfrm>
            <a:off x="4648200" y="1905000"/>
            <a:ext cx="4495800" cy="3647782"/>
          </a:xfrm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327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credits: Dr. Matt Abernathy, Caltech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366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Nanoindentation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r="6728"/>
          <a:stretch>
            <a:fillRect/>
          </a:stretch>
        </p:blipFill>
        <p:spPr>
          <a:xfrm>
            <a:off x="1666903" y="1280684"/>
            <a:ext cx="5953098" cy="5043916"/>
          </a:xfrm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327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credit: Dr. Matt Abernathy, Caltech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92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479</Words>
  <Application>Microsoft Office PowerPoint</Application>
  <PresentationFormat>On-screen Show (4:3)</PresentationFormat>
  <Paragraphs>79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Measuring Mechanical Properties of Thin Optical Coatings</vt:lpstr>
      <vt:lpstr>Acoustics Setup</vt:lpstr>
      <vt:lpstr>Acoustics Sample Data</vt:lpstr>
      <vt:lpstr>Improvements to acoustics analysis</vt:lpstr>
      <vt:lpstr>Improvements to acoustics analysis</vt:lpstr>
      <vt:lpstr>Frequency Dependent Distortion Estimation</vt:lpstr>
      <vt:lpstr>Acoustics Output</vt:lpstr>
      <vt:lpstr>Nanoindentation at Caltech</vt:lpstr>
      <vt:lpstr>Nanoindentation Output</vt:lpstr>
      <vt:lpstr>Comparison of Acoustics and Nanoindentation</vt:lpstr>
      <vt:lpstr>Future Work</vt:lpstr>
      <vt:lpstr>PowerPoint Presentation</vt:lpstr>
      <vt:lpstr>Samples</vt:lpstr>
      <vt:lpstr>Asymmetry of chi-squared plots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Ultrasonic Measurements of Young’s Modulus of LIGO Coatings</dc:title>
  <dc:creator>Elaine</dc:creator>
  <cp:lastModifiedBy>Elaine Rhoades</cp:lastModifiedBy>
  <cp:revision>95</cp:revision>
  <dcterms:created xsi:type="dcterms:W3CDTF">2012-08-08T18:11:22Z</dcterms:created>
  <dcterms:modified xsi:type="dcterms:W3CDTF">2014-04-01T23:08:19Z</dcterms:modified>
</cp:coreProperties>
</file>