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640">
          <p15:clr>
            <a:srgbClr val="A4A3A4"/>
          </p15:clr>
        </p15:guide>
        <p15:guide id="2"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son, Hunter M." initials="WHM"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p:cViewPr>
        <p:scale>
          <a:sx n="20" d="100"/>
          <a:sy n="20" d="100"/>
        </p:scale>
        <p:origin x="-1656" y="84"/>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elle\Documents\Research%20Assistant,%20Aviation\Senior%20Year\AQR%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sz="2400"/>
            </a:pPr>
            <a:r>
              <a:rPr lang="en-US" sz="2400" dirty="0" smtClean="0"/>
              <a:t>Airline Quality Rating Industry Averages 1993-2016</a:t>
            </a:r>
            <a:endParaRPr lang="en-US" sz="2400" dirty="0"/>
          </a:p>
        </c:rich>
      </c:tx>
      <c:layout/>
      <c:overlay val="0"/>
    </c:title>
    <c:autoTitleDeleted val="0"/>
    <c:plotArea>
      <c:layout/>
      <c:lineChart>
        <c:grouping val="standard"/>
        <c:varyColors val="0"/>
        <c:ser>
          <c:idx val="15"/>
          <c:order val="0"/>
          <c:tx>
            <c:strRef>
              <c:f>Rating!$A$10</c:f>
              <c:strCache>
                <c:ptCount val="1"/>
                <c:pt idx="0">
                  <c:v>Industry</c:v>
                </c:pt>
              </c:strCache>
            </c:strRef>
          </c:tx>
          <c:spPr>
            <a:ln>
              <a:solidFill>
                <a:schemeClr val="bg2">
                  <a:lumMod val="50000"/>
                </a:schemeClr>
              </a:solidFill>
            </a:ln>
          </c:spPr>
          <c:marker>
            <c:symbol val="none"/>
          </c:marker>
          <c:dLbls>
            <c:dLbl>
              <c:idx val="1"/>
              <c:layout>
                <c:manualLayout>
                  <c:x val="-4.0269412618671167E-2"/>
                  <c:y val="6.4834549027222368E-2"/>
                </c:manualLayout>
              </c:layout>
              <c:dLblPos val="r"/>
              <c:showLegendKey val="0"/>
              <c:showVal val="1"/>
              <c:showCatName val="0"/>
              <c:showSerName val="0"/>
              <c:showPercent val="0"/>
              <c:showBubbleSize val="0"/>
            </c:dLbl>
            <c:dLbl>
              <c:idx val="2"/>
              <c:layout>
                <c:manualLayout>
                  <c:x val="-3.0272184378626783E-2"/>
                  <c:y val="3.8188593852699938E-2"/>
                </c:manualLayout>
              </c:layout>
              <c:dLblPos val="r"/>
              <c:showLegendKey val="0"/>
              <c:showVal val="1"/>
              <c:showCatName val="0"/>
              <c:showSerName val="0"/>
              <c:showPercent val="0"/>
              <c:showBubbleSize val="0"/>
            </c:dLbl>
            <c:dLbl>
              <c:idx val="3"/>
              <c:layout>
                <c:manualLayout>
                  <c:x val="-2.7000912870263724E-2"/>
                  <c:y val="5.0300391659301037E-2"/>
                </c:manualLayout>
              </c:layout>
              <c:dLblPos val="r"/>
              <c:showLegendKey val="0"/>
              <c:showVal val="1"/>
              <c:showCatName val="0"/>
              <c:showSerName val="0"/>
              <c:showPercent val="0"/>
              <c:showBubbleSize val="0"/>
            </c:dLbl>
            <c:dLbl>
              <c:idx val="19"/>
              <c:layout>
                <c:manualLayout>
                  <c:x val="-2.6939774965278655E-2"/>
                  <c:y val="5.7567470343261699E-2"/>
                </c:manualLayout>
              </c:layout>
              <c:dLblPos val="r"/>
              <c:showLegendKey val="0"/>
              <c:showVal val="1"/>
              <c:showCatName val="0"/>
              <c:showSerName val="0"/>
              <c:showPercent val="0"/>
              <c:showBubbleSize val="0"/>
            </c:dLbl>
            <c:txPr>
              <a:bodyPr/>
              <a:lstStyle/>
              <a:p>
                <a:pPr>
                  <a:defRPr sz="1600" b="1"/>
                </a:pPr>
                <a:endParaRPr lang="en-US"/>
              </a:p>
            </c:txPr>
            <c:dLblPos val="b"/>
            <c:showLegendKey val="0"/>
            <c:showVal val="1"/>
            <c:showCatName val="0"/>
            <c:showSerName val="0"/>
            <c:showPercent val="0"/>
            <c:showBubbleSize val="0"/>
            <c:showLeaderLines val="0"/>
          </c:dLbls>
          <c:cat>
            <c:numRef>
              <c:f>Rating!$D$29:$AA$29</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Rating!$D$30:$AA$30</c:f>
              <c:numCache>
                <c:formatCode>General</c:formatCode>
                <c:ptCount val="24"/>
                <c:pt idx="0">
                  <c:v>-0.7</c:v>
                </c:pt>
                <c:pt idx="1">
                  <c:v>-0.11</c:v>
                </c:pt>
                <c:pt idx="2">
                  <c:v>-0.09</c:v>
                </c:pt>
                <c:pt idx="3">
                  <c:v>-7.5999999999999998E-2</c:v>
                </c:pt>
                <c:pt idx="4">
                  <c:v>0</c:v>
                </c:pt>
                <c:pt idx="5">
                  <c:v>-1.609</c:v>
                </c:pt>
                <c:pt idx="6">
                  <c:v>-1.85</c:v>
                </c:pt>
                <c:pt idx="7">
                  <c:v>-2.0499999999999998</c:v>
                </c:pt>
                <c:pt idx="8">
                  <c:v>-1.6</c:v>
                </c:pt>
                <c:pt idx="9">
                  <c:v>-1.19</c:v>
                </c:pt>
                <c:pt idx="10">
                  <c:v>-1.1399999999999999</c:v>
                </c:pt>
                <c:pt idx="11">
                  <c:v>-1.38</c:v>
                </c:pt>
                <c:pt idx="12">
                  <c:v>-1.73</c:v>
                </c:pt>
                <c:pt idx="13">
                  <c:v>-1.87</c:v>
                </c:pt>
                <c:pt idx="14">
                  <c:v>-2.16</c:v>
                </c:pt>
                <c:pt idx="15">
                  <c:v>-1.63</c:v>
                </c:pt>
                <c:pt idx="16">
                  <c:v>-1.27</c:v>
                </c:pt>
                <c:pt idx="17">
                  <c:v>-1.2</c:v>
                </c:pt>
                <c:pt idx="18">
                  <c:v>-1.08</c:v>
                </c:pt>
                <c:pt idx="19">
                  <c:v>-1.1100000000000001</c:v>
                </c:pt>
                <c:pt idx="20">
                  <c:v>-1.07</c:v>
                </c:pt>
                <c:pt idx="21">
                  <c:v>-1.24</c:v>
                </c:pt>
                <c:pt idx="22">
                  <c:v>-1.21</c:v>
                </c:pt>
                <c:pt idx="23">
                  <c:v>-0.95</c:v>
                </c:pt>
              </c:numCache>
            </c:numRef>
          </c:val>
          <c:smooth val="0"/>
        </c:ser>
        <c:dLbls>
          <c:showLegendKey val="0"/>
          <c:showVal val="0"/>
          <c:showCatName val="0"/>
          <c:showSerName val="0"/>
          <c:showPercent val="0"/>
          <c:showBubbleSize val="0"/>
        </c:dLbls>
        <c:marker val="1"/>
        <c:smooth val="0"/>
        <c:axId val="93515136"/>
        <c:axId val="93492352"/>
      </c:lineChart>
      <c:catAx>
        <c:axId val="93515136"/>
        <c:scaling>
          <c:orientation val="minMax"/>
        </c:scaling>
        <c:delete val="0"/>
        <c:axPos val="b"/>
        <c:numFmt formatCode="General" sourceLinked="1"/>
        <c:majorTickMark val="none"/>
        <c:minorTickMark val="none"/>
        <c:tickLblPos val="high"/>
        <c:txPr>
          <a:bodyPr anchor="t" anchorCtr="0"/>
          <a:lstStyle/>
          <a:p>
            <a:pPr>
              <a:defRPr sz="1100" b="0"/>
            </a:pPr>
            <a:endParaRPr lang="en-US"/>
          </a:p>
        </c:txPr>
        <c:crossAx val="93492352"/>
        <c:crosses val="autoZero"/>
        <c:auto val="1"/>
        <c:lblAlgn val="ctr"/>
        <c:lblOffset val="100"/>
        <c:noMultiLvlLbl val="0"/>
      </c:catAx>
      <c:valAx>
        <c:axId val="93492352"/>
        <c:scaling>
          <c:orientation val="minMax"/>
        </c:scaling>
        <c:delete val="0"/>
        <c:axPos val="l"/>
        <c:majorGridlines/>
        <c:numFmt formatCode="General" sourceLinked="1"/>
        <c:majorTickMark val="none"/>
        <c:minorTickMark val="none"/>
        <c:tickLblPos val="nextTo"/>
        <c:crossAx val="93515136"/>
        <c:crosses val="autoZero"/>
        <c:crossBetween val="between"/>
      </c:valAx>
      <c:spPr>
        <a:solidFill>
          <a:schemeClr val="bg1"/>
        </a:solidFill>
      </c:spPr>
    </c:plotArea>
    <c:legend>
      <c:legendPos val="b"/>
      <c:layout>
        <c:manualLayout>
          <c:xMode val="edge"/>
          <c:yMode val="edge"/>
          <c:x val="0.73172223729046593"/>
          <c:y val="0.8388515496004344"/>
          <c:w val="9.6400219396739428E-2"/>
          <c:h val="4.8648673945028371E-2"/>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37E54-00EA-9349-8CBD-1EEB04C3CD9D}" type="doc">
      <dgm:prSet loTypeId="urn:microsoft.com/office/officeart/2008/layout/AlternatingPictureCircles" loCatId="" qsTypeId="urn:microsoft.com/office/officeart/2005/8/quickstyle/simple1" qsCatId="simple" csTypeId="urn:microsoft.com/office/officeart/2005/8/colors/accent1_5" csCatId="accent1" phldr="1"/>
      <dgm:spPr/>
      <dgm:t>
        <a:bodyPr/>
        <a:lstStyle/>
        <a:p>
          <a:endParaRPr lang="en-US"/>
        </a:p>
      </dgm:t>
    </dgm:pt>
    <dgm:pt modelId="{8F2EB793-3335-6A4D-8D0C-2583776D998D}">
      <dgm:prSet phldrT="[Text]" custT="1"/>
      <dgm:spPr/>
      <dgm:t>
        <a:bodyPr/>
        <a:lstStyle/>
        <a:p>
          <a:r>
            <a:rPr lang="en-US" sz="2400" b="1" dirty="0"/>
            <a:t>AQR Criteria &amp; Weights</a:t>
          </a:r>
        </a:p>
      </dgm:t>
    </dgm:pt>
    <dgm:pt modelId="{BE952CD5-1133-B24B-BA5D-4AFE57C703E2}" type="parTrans" cxnId="{1E29CC3A-E286-604D-9FAD-E7835819DE58}">
      <dgm:prSet/>
      <dgm:spPr/>
      <dgm:t>
        <a:bodyPr/>
        <a:lstStyle/>
        <a:p>
          <a:endParaRPr lang="en-US"/>
        </a:p>
      </dgm:t>
    </dgm:pt>
    <dgm:pt modelId="{9F15204A-9B2E-2243-9B43-EDB70F7A1F17}" type="sibTrans" cxnId="{1E29CC3A-E286-604D-9FAD-E7835819DE58}">
      <dgm:prSet/>
      <dgm:spPr/>
      <dgm:t>
        <a:bodyPr/>
        <a:lstStyle/>
        <a:p>
          <a:endParaRPr lang="en-US"/>
        </a:p>
      </dgm:t>
    </dgm:pt>
    <dgm:pt modelId="{F6A74F73-1A57-AC40-A968-CCD8393A1541}">
      <dgm:prSet phldrT="[Text]" custT="1"/>
      <dgm:spPr/>
      <dgm:t>
        <a:bodyPr/>
        <a:lstStyle/>
        <a:p>
          <a:r>
            <a:rPr lang="en-US" sz="2000" b="1" dirty="0">
              <a:cs typeface="Times New Roman" pitchFamily="18" charset="0"/>
            </a:rPr>
            <a:t>On-Time (OT), Weight- 8.63</a:t>
          </a:r>
          <a:endParaRPr lang="en-US" sz="2000" b="1" dirty="0"/>
        </a:p>
      </dgm:t>
    </dgm:pt>
    <dgm:pt modelId="{DD2BEABE-6881-2E4F-B10B-90829B331CB8}" type="parTrans" cxnId="{F3FD2E62-E881-8C48-9FC9-094E6D948EAB}">
      <dgm:prSet/>
      <dgm:spPr/>
      <dgm:t>
        <a:bodyPr/>
        <a:lstStyle/>
        <a:p>
          <a:endParaRPr lang="en-US"/>
        </a:p>
      </dgm:t>
    </dgm:pt>
    <dgm:pt modelId="{602D1EC6-0475-3D48-AA6B-9C8E05651A45}" type="sibTrans" cxnId="{F3FD2E62-E881-8C48-9FC9-094E6D948EAB}">
      <dgm:prSet/>
      <dgm:spPr/>
      <dgm:t>
        <a:bodyPr/>
        <a:lstStyle/>
        <a:p>
          <a:endParaRPr lang="en-US"/>
        </a:p>
      </dgm:t>
    </dgm:pt>
    <dgm:pt modelId="{D2C6CB7D-C704-7B41-A1FA-0515CDF0B165}">
      <dgm:prSet custT="1"/>
      <dgm:spPr/>
      <dgm:t>
        <a:bodyPr/>
        <a:lstStyle/>
        <a:p>
          <a:r>
            <a:rPr lang="en-US" sz="2000" b="1" dirty="0">
              <a:cs typeface="Times New Roman" pitchFamily="18" charset="0"/>
            </a:rPr>
            <a:t>Denied Boarding (DB), Weight- 8.03</a:t>
          </a:r>
        </a:p>
      </dgm:t>
    </dgm:pt>
    <dgm:pt modelId="{D81C3588-04CA-AE40-A43A-A09D7A83DAC0}" type="parTrans" cxnId="{2E7143DB-38B8-7A4B-99A5-24B1A1DD596F}">
      <dgm:prSet/>
      <dgm:spPr/>
      <dgm:t>
        <a:bodyPr/>
        <a:lstStyle/>
        <a:p>
          <a:endParaRPr lang="en-US"/>
        </a:p>
      </dgm:t>
    </dgm:pt>
    <dgm:pt modelId="{79D28120-1F37-8C4F-A5A1-18BBE10F7D4E}" type="sibTrans" cxnId="{2E7143DB-38B8-7A4B-99A5-24B1A1DD596F}">
      <dgm:prSet/>
      <dgm:spPr/>
      <dgm:t>
        <a:bodyPr/>
        <a:lstStyle/>
        <a:p>
          <a:endParaRPr lang="en-US"/>
        </a:p>
      </dgm:t>
    </dgm:pt>
    <dgm:pt modelId="{00B8CA92-91CC-A44D-86D4-D42969C3693E}">
      <dgm:prSet custT="1"/>
      <dgm:spPr/>
      <dgm:t>
        <a:bodyPr/>
        <a:lstStyle/>
        <a:p>
          <a:r>
            <a:rPr lang="en-US" sz="2000" b="1" dirty="0">
              <a:cs typeface="Times New Roman" pitchFamily="18" charset="0"/>
            </a:rPr>
            <a:t>Mishandled Baggage (MB) Weight- 7.92</a:t>
          </a:r>
        </a:p>
      </dgm:t>
    </dgm:pt>
    <dgm:pt modelId="{FFFBB4D0-D599-0F4D-8911-4F8FC1FBB73F}" type="parTrans" cxnId="{EE0EDCF8-AACC-4545-A4A5-806ECA2CF07B}">
      <dgm:prSet/>
      <dgm:spPr/>
      <dgm:t>
        <a:bodyPr/>
        <a:lstStyle/>
        <a:p>
          <a:endParaRPr lang="en-US"/>
        </a:p>
      </dgm:t>
    </dgm:pt>
    <dgm:pt modelId="{35FA7683-A30E-FE4D-9F98-94402DF17252}" type="sibTrans" cxnId="{EE0EDCF8-AACC-4545-A4A5-806ECA2CF07B}">
      <dgm:prSet/>
      <dgm:spPr/>
      <dgm:t>
        <a:bodyPr/>
        <a:lstStyle/>
        <a:p>
          <a:endParaRPr lang="en-US"/>
        </a:p>
      </dgm:t>
    </dgm:pt>
    <dgm:pt modelId="{E583526D-6E91-7C46-A415-6885FF6A5C5D}">
      <dgm:prSet custT="1"/>
      <dgm:spPr/>
      <dgm:t>
        <a:bodyPr/>
        <a:lstStyle/>
        <a:p>
          <a:r>
            <a:rPr lang="en-US" sz="2000" b="1" dirty="0">
              <a:cs typeface="Times New Roman" pitchFamily="18" charset="0"/>
            </a:rPr>
            <a:t>Customer Complaints (CC) Weight- 7.17</a:t>
          </a:r>
        </a:p>
      </dgm:t>
    </dgm:pt>
    <dgm:pt modelId="{195C2FA4-7C0C-8A41-81B5-887FD8FD0786}" type="parTrans" cxnId="{CC126734-48CA-0D44-A24A-79E209F42A3E}">
      <dgm:prSet/>
      <dgm:spPr/>
      <dgm:t>
        <a:bodyPr/>
        <a:lstStyle/>
        <a:p>
          <a:endParaRPr lang="en-US"/>
        </a:p>
      </dgm:t>
    </dgm:pt>
    <dgm:pt modelId="{03F93AFA-D6A8-A248-AF42-4E7D89652FA2}" type="sibTrans" cxnId="{CC126734-48CA-0D44-A24A-79E209F42A3E}">
      <dgm:prSet/>
      <dgm:spPr/>
      <dgm:t>
        <a:bodyPr/>
        <a:lstStyle/>
        <a:p>
          <a:endParaRPr lang="en-US"/>
        </a:p>
      </dgm:t>
    </dgm:pt>
    <dgm:pt modelId="{057CF20A-32B1-804D-9E8D-E11896BA51DC}">
      <dgm:prSet custT="1"/>
      <dgm:spPr/>
      <dgm:t>
        <a:bodyPr/>
        <a:lstStyle/>
        <a:p>
          <a:r>
            <a:rPr lang="en-US" sz="2000" b="1" dirty="0">
              <a:cs typeface="Times New Roman" pitchFamily="18" charset="0"/>
            </a:rPr>
            <a:t>Flight Problems, Over sales, Fares,</a:t>
          </a:r>
        </a:p>
      </dgm:t>
    </dgm:pt>
    <dgm:pt modelId="{74BF159B-C685-5E4A-A8A1-CEAD4814A99D}" type="parTrans" cxnId="{7D8446E4-0CA8-B944-962E-641307D7DCB6}">
      <dgm:prSet/>
      <dgm:spPr/>
      <dgm:t>
        <a:bodyPr/>
        <a:lstStyle/>
        <a:p>
          <a:endParaRPr lang="en-US"/>
        </a:p>
      </dgm:t>
    </dgm:pt>
    <dgm:pt modelId="{C0E0E72B-F42F-6D42-A7EB-06CF1FDEF51E}" type="sibTrans" cxnId="{7D8446E4-0CA8-B944-962E-641307D7DCB6}">
      <dgm:prSet/>
      <dgm:spPr/>
      <dgm:t>
        <a:bodyPr/>
        <a:lstStyle/>
        <a:p>
          <a:endParaRPr lang="en-US"/>
        </a:p>
      </dgm:t>
    </dgm:pt>
    <dgm:pt modelId="{F5275188-5E52-F84B-9BA2-07A5C318D85F}">
      <dgm:prSet phldrT="[Text]" custT="1"/>
      <dgm:spPr/>
      <dgm:t>
        <a:bodyPr/>
        <a:lstStyle/>
        <a:p>
          <a:r>
            <a:rPr lang="en-US" sz="2000" b="1" dirty="0">
              <a:cs typeface="Times New Roman" pitchFamily="18" charset="0"/>
            </a:rPr>
            <a:t>Ticketing, Refunds, etc.</a:t>
          </a:r>
          <a:endParaRPr lang="en-US" sz="2000" b="1" dirty="0"/>
        </a:p>
      </dgm:t>
    </dgm:pt>
    <dgm:pt modelId="{D92FD90F-6705-444B-AF24-48900E1AC851}" type="sibTrans" cxnId="{10F6EA58-FC5D-1944-8FFC-DD318F27EFB7}">
      <dgm:prSet/>
      <dgm:spPr/>
      <dgm:t>
        <a:bodyPr/>
        <a:lstStyle/>
        <a:p>
          <a:endParaRPr lang="en-US"/>
        </a:p>
      </dgm:t>
    </dgm:pt>
    <dgm:pt modelId="{42EAFF5D-A21C-6447-8580-C83A21F238C5}" type="parTrans" cxnId="{10F6EA58-FC5D-1944-8FFC-DD318F27EFB7}">
      <dgm:prSet/>
      <dgm:spPr/>
      <dgm:t>
        <a:bodyPr/>
        <a:lstStyle/>
        <a:p>
          <a:endParaRPr lang="en-US"/>
        </a:p>
      </dgm:t>
    </dgm:pt>
    <dgm:pt modelId="{2EF620E6-8ED9-F649-89D8-34C5682FA2BB}" type="pres">
      <dgm:prSet presAssocID="{EBB37E54-00EA-9349-8CBD-1EEB04C3CD9D}" presName="Name0" presStyleCnt="0">
        <dgm:presLayoutVars>
          <dgm:chMax/>
          <dgm:chPref/>
          <dgm:dir/>
        </dgm:presLayoutVars>
      </dgm:prSet>
      <dgm:spPr/>
      <dgm:t>
        <a:bodyPr/>
        <a:lstStyle/>
        <a:p>
          <a:endParaRPr lang="en-US"/>
        </a:p>
      </dgm:t>
    </dgm:pt>
    <dgm:pt modelId="{ED3DE203-2682-4141-A43C-EDBCAB911BF3}" type="pres">
      <dgm:prSet presAssocID="{8F2EB793-3335-6A4D-8D0C-2583776D998D}" presName="composite" presStyleCnt="0"/>
      <dgm:spPr/>
      <dgm:t>
        <a:bodyPr/>
        <a:lstStyle/>
        <a:p>
          <a:endParaRPr lang="en-US"/>
        </a:p>
      </dgm:t>
    </dgm:pt>
    <dgm:pt modelId="{04B7EB78-C6D8-A346-9BFA-C5C3A9C9AC48}" type="pres">
      <dgm:prSet presAssocID="{8F2EB793-3335-6A4D-8D0C-2583776D998D}" presName="Accent" presStyleLbl="alignNode1" presStyleIdx="0" presStyleCnt="1">
        <dgm:presLayoutVars>
          <dgm:chMax val="0"/>
          <dgm:chPref val="0"/>
        </dgm:presLayoutVars>
      </dgm:prSet>
      <dgm:spPr/>
      <dgm:t>
        <a:bodyPr/>
        <a:lstStyle/>
        <a:p>
          <a:endParaRPr lang="en-US"/>
        </a:p>
      </dgm:t>
    </dgm:pt>
    <dgm:pt modelId="{1E3597F5-D73B-7C47-AAC4-719A85EC002E}" type="pres">
      <dgm:prSet presAssocID="{8F2EB793-3335-6A4D-8D0C-2583776D998D}" presName="Image" presStyleLbl="bgImgPlace1" presStyleIdx="0" presStyleCnt="1" custScaleX="88330" custScaleY="79169">
        <dgm:presLayoutVars>
          <dgm:chMax val="0"/>
          <dgm:chPref val="0"/>
          <dgm:bulletEnabled val="1"/>
        </dgm:presLayoutVars>
      </dgm:prSet>
      <dgm:spPr>
        <a:blipFill rotWithShape="1">
          <a:blip xmlns:r="http://schemas.openxmlformats.org/officeDocument/2006/relationships" r:embed="rId1"/>
          <a:stretch>
            <a:fillRect/>
          </a:stretch>
        </a:blipFill>
      </dgm:spPr>
      <dgm:t>
        <a:bodyPr/>
        <a:lstStyle/>
        <a:p>
          <a:endParaRPr lang="en-US"/>
        </a:p>
      </dgm:t>
    </dgm:pt>
    <dgm:pt modelId="{AF9D3D10-F98B-6041-82C2-19E46A6A332E}" type="pres">
      <dgm:prSet presAssocID="{8F2EB793-3335-6A4D-8D0C-2583776D998D}" presName="Parent" presStyleLbl="fgAccFollowNode1" presStyleIdx="0" presStyleCnt="1" custScaleX="97451" custLinFactNeighborX="372">
        <dgm:presLayoutVars>
          <dgm:chMax val="0"/>
          <dgm:chPref val="0"/>
          <dgm:bulletEnabled val="1"/>
        </dgm:presLayoutVars>
      </dgm:prSet>
      <dgm:spPr/>
      <dgm:t>
        <a:bodyPr/>
        <a:lstStyle/>
        <a:p>
          <a:endParaRPr lang="en-US"/>
        </a:p>
      </dgm:t>
    </dgm:pt>
    <dgm:pt modelId="{9DCAEDEE-5DB0-B443-8683-C8ACD3EE0176}" type="pres">
      <dgm:prSet presAssocID="{8F2EB793-3335-6A4D-8D0C-2583776D998D}" presName="Space" presStyleCnt="0">
        <dgm:presLayoutVars>
          <dgm:chMax val="0"/>
          <dgm:chPref val="0"/>
        </dgm:presLayoutVars>
      </dgm:prSet>
      <dgm:spPr/>
      <dgm:t>
        <a:bodyPr/>
        <a:lstStyle/>
        <a:p>
          <a:endParaRPr lang="en-US"/>
        </a:p>
      </dgm:t>
    </dgm:pt>
  </dgm:ptLst>
  <dgm:cxnLst>
    <dgm:cxn modelId="{F8E82548-8F28-F441-B3AB-00870CB3A265}" type="presOf" srcId="{F6A74F73-1A57-AC40-A968-CCD8393A1541}" destId="{AF9D3D10-F98B-6041-82C2-19E46A6A332E}" srcOrd="0" destOrd="1" presId="urn:microsoft.com/office/officeart/2008/layout/AlternatingPictureCircles"/>
    <dgm:cxn modelId="{2E7143DB-38B8-7A4B-99A5-24B1A1DD596F}" srcId="{8F2EB793-3335-6A4D-8D0C-2583776D998D}" destId="{D2C6CB7D-C704-7B41-A1FA-0515CDF0B165}" srcOrd="1" destOrd="0" parTransId="{D81C3588-04CA-AE40-A43A-A09D7A83DAC0}" sibTransId="{79D28120-1F37-8C4F-A5A1-18BBE10F7D4E}"/>
    <dgm:cxn modelId="{F3FD2E62-E881-8C48-9FC9-094E6D948EAB}" srcId="{8F2EB793-3335-6A4D-8D0C-2583776D998D}" destId="{F6A74F73-1A57-AC40-A968-CCD8393A1541}" srcOrd="0" destOrd="0" parTransId="{DD2BEABE-6881-2E4F-B10B-90829B331CB8}" sibTransId="{602D1EC6-0475-3D48-AA6B-9C8E05651A45}"/>
    <dgm:cxn modelId="{7F6820BB-FE66-BA42-8DE6-629A9B9DE331}" type="presOf" srcId="{EBB37E54-00EA-9349-8CBD-1EEB04C3CD9D}" destId="{2EF620E6-8ED9-F649-89D8-34C5682FA2BB}" srcOrd="0" destOrd="0" presId="urn:microsoft.com/office/officeart/2008/layout/AlternatingPictureCircles"/>
    <dgm:cxn modelId="{CC126734-48CA-0D44-A24A-79E209F42A3E}" srcId="{8F2EB793-3335-6A4D-8D0C-2583776D998D}" destId="{E583526D-6E91-7C46-A415-6885FF6A5C5D}" srcOrd="3" destOrd="0" parTransId="{195C2FA4-7C0C-8A41-81B5-887FD8FD0786}" sibTransId="{03F93AFA-D6A8-A248-AF42-4E7D89652FA2}"/>
    <dgm:cxn modelId="{CDA0D0A8-988F-A046-A2D5-C0E050A20DF3}" type="presOf" srcId="{8F2EB793-3335-6A4D-8D0C-2583776D998D}" destId="{AF9D3D10-F98B-6041-82C2-19E46A6A332E}" srcOrd="0" destOrd="0" presId="urn:microsoft.com/office/officeart/2008/layout/AlternatingPictureCircles"/>
    <dgm:cxn modelId="{31794E31-CDA3-4645-8992-4990FC73C673}" type="presOf" srcId="{00B8CA92-91CC-A44D-86D4-D42969C3693E}" destId="{AF9D3D10-F98B-6041-82C2-19E46A6A332E}" srcOrd="0" destOrd="3" presId="urn:microsoft.com/office/officeart/2008/layout/AlternatingPictureCircles"/>
    <dgm:cxn modelId="{34A18EB5-4FB8-4240-8B75-1D71AC50E9BA}" type="presOf" srcId="{E583526D-6E91-7C46-A415-6885FF6A5C5D}" destId="{AF9D3D10-F98B-6041-82C2-19E46A6A332E}" srcOrd="0" destOrd="4" presId="urn:microsoft.com/office/officeart/2008/layout/AlternatingPictureCircles"/>
    <dgm:cxn modelId="{47653D37-02EA-3D4C-92BF-63F64235C3E7}" type="presOf" srcId="{F5275188-5E52-F84B-9BA2-07A5C318D85F}" destId="{AF9D3D10-F98B-6041-82C2-19E46A6A332E}" srcOrd="0" destOrd="6" presId="urn:microsoft.com/office/officeart/2008/layout/AlternatingPictureCircles"/>
    <dgm:cxn modelId="{820D51C0-7618-974A-B331-0A9ECB08F36B}" type="presOf" srcId="{057CF20A-32B1-804D-9E8D-E11896BA51DC}" destId="{AF9D3D10-F98B-6041-82C2-19E46A6A332E}" srcOrd="0" destOrd="5" presId="urn:microsoft.com/office/officeart/2008/layout/AlternatingPictureCircles"/>
    <dgm:cxn modelId="{3ED652DD-41B1-CF49-A2CC-124C416420FB}" type="presOf" srcId="{D2C6CB7D-C704-7B41-A1FA-0515CDF0B165}" destId="{AF9D3D10-F98B-6041-82C2-19E46A6A332E}" srcOrd="0" destOrd="2" presId="urn:microsoft.com/office/officeart/2008/layout/AlternatingPictureCircles"/>
    <dgm:cxn modelId="{10F6EA58-FC5D-1944-8FFC-DD318F27EFB7}" srcId="{8F2EB793-3335-6A4D-8D0C-2583776D998D}" destId="{F5275188-5E52-F84B-9BA2-07A5C318D85F}" srcOrd="5" destOrd="0" parTransId="{42EAFF5D-A21C-6447-8580-C83A21F238C5}" sibTransId="{D92FD90F-6705-444B-AF24-48900E1AC851}"/>
    <dgm:cxn modelId="{7D8446E4-0CA8-B944-962E-641307D7DCB6}" srcId="{8F2EB793-3335-6A4D-8D0C-2583776D998D}" destId="{057CF20A-32B1-804D-9E8D-E11896BA51DC}" srcOrd="4" destOrd="0" parTransId="{74BF159B-C685-5E4A-A8A1-CEAD4814A99D}" sibTransId="{C0E0E72B-F42F-6D42-A7EB-06CF1FDEF51E}"/>
    <dgm:cxn modelId="{EE0EDCF8-AACC-4545-A4A5-806ECA2CF07B}" srcId="{8F2EB793-3335-6A4D-8D0C-2583776D998D}" destId="{00B8CA92-91CC-A44D-86D4-D42969C3693E}" srcOrd="2" destOrd="0" parTransId="{FFFBB4D0-D599-0F4D-8911-4F8FC1FBB73F}" sibTransId="{35FA7683-A30E-FE4D-9F98-94402DF17252}"/>
    <dgm:cxn modelId="{1E29CC3A-E286-604D-9FAD-E7835819DE58}" srcId="{EBB37E54-00EA-9349-8CBD-1EEB04C3CD9D}" destId="{8F2EB793-3335-6A4D-8D0C-2583776D998D}" srcOrd="0" destOrd="0" parTransId="{BE952CD5-1133-B24B-BA5D-4AFE57C703E2}" sibTransId="{9F15204A-9B2E-2243-9B43-EDB70F7A1F17}"/>
    <dgm:cxn modelId="{51B97F40-5B23-5644-9767-933813BDEABA}" type="presParOf" srcId="{2EF620E6-8ED9-F649-89D8-34C5682FA2BB}" destId="{ED3DE203-2682-4141-A43C-EDBCAB911BF3}" srcOrd="0" destOrd="0" presId="urn:microsoft.com/office/officeart/2008/layout/AlternatingPictureCircles"/>
    <dgm:cxn modelId="{0A084C0A-CF98-C546-8C9E-17A340336080}" type="presParOf" srcId="{ED3DE203-2682-4141-A43C-EDBCAB911BF3}" destId="{04B7EB78-C6D8-A346-9BFA-C5C3A9C9AC48}" srcOrd="0" destOrd="0" presId="urn:microsoft.com/office/officeart/2008/layout/AlternatingPictureCircles"/>
    <dgm:cxn modelId="{41F494C7-7A42-B646-9C6E-69CC3CC7DA65}" type="presParOf" srcId="{ED3DE203-2682-4141-A43C-EDBCAB911BF3}" destId="{1E3597F5-D73B-7C47-AAC4-719A85EC002E}" srcOrd="1" destOrd="0" presId="urn:microsoft.com/office/officeart/2008/layout/AlternatingPictureCircles"/>
    <dgm:cxn modelId="{3D8579C9-6FB3-1742-8D14-6FCB0CD82C04}" type="presParOf" srcId="{ED3DE203-2682-4141-A43C-EDBCAB911BF3}" destId="{AF9D3D10-F98B-6041-82C2-19E46A6A332E}" srcOrd="2" destOrd="0" presId="urn:microsoft.com/office/officeart/2008/layout/AlternatingPictureCircles"/>
    <dgm:cxn modelId="{3E5A989F-9F52-704E-953A-6A24D1AA0DD2}" type="presParOf" srcId="{ED3DE203-2682-4141-A43C-EDBCAB911BF3}" destId="{9DCAEDEE-5DB0-B443-8683-C8ACD3EE0176}" srcOrd="3" destOrd="0" presId="urn:microsoft.com/office/officeart/2008/layout/AlternatingPictureCircle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7EB78-C6D8-A346-9BFA-C5C3A9C9AC48}">
      <dsp:nvSpPr>
        <dsp:cNvPr id="0" name=""/>
        <dsp:cNvSpPr/>
      </dsp:nvSpPr>
      <dsp:spPr>
        <a:xfrm>
          <a:off x="5950323" y="1027591"/>
          <a:ext cx="6102089" cy="6101822"/>
        </a:xfrm>
        <a:prstGeom prst="donut">
          <a:avLst>
            <a:gd name="adj" fmla="val 11010"/>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3597F5-D73B-7C47-AAC4-719A85EC002E}">
      <dsp:nvSpPr>
        <dsp:cNvPr id="0" name=""/>
        <dsp:cNvSpPr/>
      </dsp:nvSpPr>
      <dsp:spPr>
        <a:xfrm>
          <a:off x="438008" y="1832168"/>
          <a:ext cx="6629148" cy="449240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9D3D10-F98B-6041-82C2-19E46A6A332E}">
      <dsp:nvSpPr>
        <dsp:cNvPr id="0" name=""/>
        <dsp:cNvSpPr/>
      </dsp:nvSpPr>
      <dsp:spPr>
        <a:xfrm>
          <a:off x="6700002" y="1698762"/>
          <a:ext cx="4638142" cy="4759253"/>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b="1" kern="1200" dirty="0"/>
            <a:t>AQR Criteria &amp; Weights</a:t>
          </a:r>
        </a:p>
        <a:p>
          <a:pPr marL="228600" lvl="1" indent="-228600" algn="l" defTabSz="889000">
            <a:lnSpc>
              <a:spcPct val="90000"/>
            </a:lnSpc>
            <a:spcBef>
              <a:spcPct val="0"/>
            </a:spcBef>
            <a:spcAft>
              <a:spcPct val="15000"/>
            </a:spcAft>
            <a:buChar char="••"/>
          </a:pPr>
          <a:r>
            <a:rPr lang="en-US" sz="2000" b="1" kern="1200" dirty="0">
              <a:cs typeface="Times New Roman" pitchFamily="18" charset="0"/>
            </a:rPr>
            <a:t>On-Time (OT), Weight- 8.63</a:t>
          </a:r>
          <a:endParaRPr lang="en-US" sz="2000" b="1" kern="1200" dirty="0"/>
        </a:p>
        <a:p>
          <a:pPr marL="228600" lvl="1" indent="-228600" algn="l" defTabSz="889000">
            <a:lnSpc>
              <a:spcPct val="90000"/>
            </a:lnSpc>
            <a:spcBef>
              <a:spcPct val="0"/>
            </a:spcBef>
            <a:spcAft>
              <a:spcPct val="15000"/>
            </a:spcAft>
            <a:buChar char="••"/>
          </a:pPr>
          <a:r>
            <a:rPr lang="en-US" sz="2000" b="1" kern="1200" dirty="0">
              <a:cs typeface="Times New Roman" pitchFamily="18" charset="0"/>
            </a:rPr>
            <a:t>Denied Boarding (DB), Weight- 8.03</a:t>
          </a:r>
        </a:p>
        <a:p>
          <a:pPr marL="228600" lvl="1" indent="-228600" algn="l" defTabSz="889000">
            <a:lnSpc>
              <a:spcPct val="90000"/>
            </a:lnSpc>
            <a:spcBef>
              <a:spcPct val="0"/>
            </a:spcBef>
            <a:spcAft>
              <a:spcPct val="15000"/>
            </a:spcAft>
            <a:buChar char="••"/>
          </a:pPr>
          <a:r>
            <a:rPr lang="en-US" sz="2000" b="1" kern="1200" dirty="0">
              <a:cs typeface="Times New Roman" pitchFamily="18" charset="0"/>
            </a:rPr>
            <a:t>Mishandled Baggage (MB) Weight- 7.92</a:t>
          </a:r>
        </a:p>
        <a:p>
          <a:pPr marL="228600" lvl="1" indent="-228600" algn="l" defTabSz="889000">
            <a:lnSpc>
              <a:spcPct val="90000"/>
            </a:lnSpc>
            <a:spcBef>
              <a:spcPct val="0"/>
            </a:spcBef>
            <a:spcAft>
              <a:spcPct val="15000"/>
            </a:spcAft>
            <a:buChar char="••"/>
          </a:pPr>
          <a:r>
            <a:rPr lang="en-US" sz="2000" b="1" kern="1200" dirty="0">
              <a:cs typeface="Times New Roman" pitchFamily="18" charset="0"/>
            </a:rPr>
            <a:t>Customer Complaints (CC) Weight- 7.17</a:t>
          </a:r>
        </a:p>
        <a:p>
          <a:pPr marL="228600" lvl="1" indent="-228600" algn="l" defTabSz="889000">
            <a:lnSpc>
              <a:spcPct val="90000"/>
            </a:lnSpc>
            <a:spcBef>
              <a:spcPct val="0"/>
            </a:spcBef>
            <a:spcAft>
              <a:spcPct val="15000"/>
            </a:spcAft>
            <a:buChar char="••"/>
          </a:pPr>
          <a:r>
            <a:rPr lang="en-US" sz="2000" b="1" kern="1200" dirty="0">
              <a:cs typeface="Times New Roman" pitchFamily="18" charset="0"/>
            </a:rPr>
            <a:t>Flight Problems, Over sales, Fares,</a:t>
          </a:r>
        </a:p>
        <a:p>
          <a:pPr marL="228600" lvl="1" indent="-228600" algn="l" defTabSz="889000">
            <a:lnSpc>
              <a:spcPct val="90000"/>
            </a:lnSpc>
            <a:spcBef>
              <a:spcPct val="0"/>
            </a:spcBef>
            <a:spcAft>
              <a:spcPct val="15000"/>
            </a:spcAft>
            <a:buChar char="••"/>
          </a:pPr>
          <a:r>
            <a:rPr lang="en-US" sz="2000" b="1" kern="1200" dirty="0">
              <a:cs typeface="Times New Roman" pitchFamily="18" charset="0"/>
            </a:rPr>
            <a:t>Ticketing, Refunds, etc.</a:t>
          </a:r>
          <a:endParaRPr lang="en-US" sz="2000" b="1" kern="1200" dirty="0"/>
        </a:p>
      </dsp:txBody>
      <dsp:txXfrm>
        <a:off x="7379242" y="2395738"/>
        <a:ext cx="3279662" cy="336530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10"/>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2142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52655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282365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15842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110867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334639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72673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20232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91780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410470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dirty="0"/>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D5F7390-0295-4D87-822D-5BD54F11A479}" type="datetimeFigureOut">
              <a:rPr lang="en-US" smtClean="0"/>
              <a:pPr/>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151093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a:t>Click to edit Master title style</a:t>
            </a:r>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0D5F7390-0295-4D87-822D-5BD54F11A479}" type="datetimeFigureOut">
              <a:rPr lang="en-US" smtClean="0"/>
              <a:pPr/>
              <a:t>3/21/2018</a:t>
            </a:fld>
            <a:endParaRPr lang="en-US" dirty="0"/>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2FF72089-2F8F-4551-9EE5-DA1122E2174C}" type="slidenum">
              <a:rPr lang="en-US" smtClean="0"/>
              <a:pPr/>
              <a:t>‹#›</a:t>
            </a:fld>
            <a:endParaRPr lang="en-US" dirty="0"/>
          </a:p>
        </p:txBody>
      </p:sp>
    </p:spTree>
    <p:extLst>
      <p:ext uri="{BB962C8B-B14F-4D97-AF65-F5344CB8AC3E}">
        <p14:creationId xmlns:p14="http://schemas.microsoft.com/office/powerpoint/2010/main" val="17653610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1.xml"/><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pn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 Id="rId1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9390"/>
            <a:ext cx="36576000" cy="2743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49840" y="617538"/>
            <a:ext cx="30409414" cy="2554545"/>
          </a:xfrm>
          <a:prstGeom prst="rect">
            <a:avLst/>
          </a:prstGeom>
          <a:noFill/>
        </p:spPr>
        <p:txBody>
          <a:bodyPr wrap="square" rtlCol="0">
            <a:spAutoFit/>
            <a:scene3d>
              <a:camera prst="perspectiveFront"/>
              <a:lightRig rig="threePt" dir="t"/>
            </a:scene3d>
          </a:bodyPr>
          <a:lstStyle/>
          <a:p>
            <a:pPr algn="ctr"/>
            <a:r>
              <a:rPr lang="en-US" sz="8000" b="1" dirty="0">
                <a:ln>
                  <a:solidFill>
                    <a:schemeClr val="tx1"/>
                  </a:solidFill>
                </a:ln>
                <a:solidFill>
                  <a:schemeClr val="bg1"/>
                </a:solidFill>
                <a:latin typeface="Arial" panose="020B0604020202020204" pitchFamily="34" charset="0"/>
                <a:cs typeface="Arial" panose="020B0604020202020204" pitchFamily="34" charset="0"/>
              </a:rPr>
              <a:t>A Longitudinal Analysis on the Cyclical </a:t>
            </a:r>
          </a:p>
          <a:p>
            <a:pPr algn="ctr"/>
            <a:r>
              <a:rPr lang="en-US" sz="8000" b="1" dirty="0">
                <a:ln>
                  <a:solidFill>
                    <a:schemeClr val="tx1"/>
                  </a:solidFill>
                </a:ln>
                <a:solidFill>
                  <a:schemeClr val="bg1"/>
                </a:solidFill>
                <a:latin typeface="Arial" panose="020B0604020202020204" pitchFamily="34" charset="0"/>
                <a:cs typeface="Arial" panose="020B0604020202020204" pitchFamily="34" charset="0"/>
              </a:rPr>
              <a:t>Pattern of the US Airline Industry</a:t>
            </a:r>
          </a:p>
        </p:txBody>
      </p:sp>
      <p:sp>
        <p:nvSpPr>
          <p:cNvPr id="14" name="AutoShape 4"/>
          <p:cNvSpPr>
            <a:spLocks noChangeArrowheads="1"/>
          </p:cNvSpPr>
          <p:nvPr/>
        </p:nvSpPr>
        <p:spPr bwMode="auto">
          <a:xfrm>
            <a:off x="228600" y="5246910"/>
            <a:ext cx="11704320" cy="21911971"/>
          </a:xfrm>
          <a:prstGeom prst="roundRect">
            <a:avLst>
              <a:gd name="adj" fmla="val 7000"/>
            </a:avLst>
          </a:prstGeom>
          <a:solidFill>
            <a:schemeClr val="bg1">
              <a:alpha val="60000"/>
            </a:schemeClr>
          </a:solidFill>
          <a:ln w="9525">
            <a:solidFill>
              <a:schemeClr val="tx1"/>
            </a:solidFill>
            <a:round/>
            <a:headEnd/>
            <a:tailEnd/>
          </a:ln>
          <a:effectLst/>
          <a:scene3d>
            <a:camera prst="orthographicFront"/>
            <a:lightRig rig="threePt" dir="t"/>
          </a:scene3d>
          <a:sp3d>
            <a:bevelT/>
          </a:sp3d>
        </p:spPr>
        <p:txBody>
          <a:bodyPr wrap="none" anchor="ctr"/>
          <a:lstStyle/>
          <a:p>
            <a:endParaRPr lang="en-US" dirty="0">
              <a:solidFill>
                <a:schemeClr val="tx1">
                  <a:alpha val="80000"/>
                </a:schemeClr>
              </a:solidFill>
            </a:endParaRPr>
          </a:p>
        </p:txBody>
      </p:sp>
      <p:sp>
        <p:nvSpPr>
          <p:cNvPr id="15" name="AutoShape 4"/>
          <p:cNvSpPr>
            <a:spLocks noChangeArrowheads="1"/>
          </p:cNvSpPr>
          <p:nvPr/>
        </p:nvSpPr>
        <p:spPr bwMode="auto">
          <a:xfrm>
            <a:off x="24566880" y="5246909"/>
            <a:ext cx="11704320" cy="21911971"/>
          </a:xfrm>
          <a:prstGeom prst="roundRect">
            <a:avLst>
              <a:gd name="adj" fmla="val 7000"/>
            </a:avLst>
          </a:prstGeom>
          <a:solidFill>
            <a:schemeClr val="bg1">
              <a:alpha val="60000"/>
            </a:schemeClr>
          </a:solidFill>
          <a:ln w="9525">
            <a:solidFill>
              <a:schemeClr val="tx1"/>
            </a:solidFill>
            <a:round/>
            <a:headEnd/>
            <a:tailEnd/>
          </a:ln>
          <a:effectLst/>
          <a:scene3d>
            <a:camera prst="orthographicFront"/>
            <a:lightRig rig="threePt" dir="t"/>
          </a:scene3d>
          <a:sp3d>
            <a:bevelT/>
          </a:sp3d>
        </p:spPr>
        <p:txBody>
          <a:bodyPr wrap="none" anchor="ctr"/>
          <a:lstStyle/>
          <a:p>
            <a:endParaRPr lang="en-US" dirty="0"/>
          </a:p>
        </p:txBody>
      </p:sp>
      <p:sp>
        <p:nvSpPr>
          <p:cNvPr id="16" name="AutoShape 4"/>
          <p:cNvSpPr>
            <a:spLocks noChangeArrowheads="1"/>
          </p:cNvSpPr>
          <p:nvPr/>
        </p:nvSpPr>
        <p:spPr bwMode="auto">
          <a:xfrm>
            <a:off x="12268200" y="5246910"/>
            <a:ext cx="11887200" cy="21911971"/>
          </a:xfrm>
          <a:prstGeom prst="roundRect">
            <a:avLst>
              <a:gd name="adj" fmla="val 7000"/>
            </a:avLst>
          </a:prstGeom>
          <a:solidFill>
            <a:schemeClr val="bg1">
              <a:alpha val="60000"/>
            </a:schemeClr>
          </a:solidFill>
          <a:ln w="9525">
            <a:solidFill>
              <a:schemeClr val="tx1"/>
            </a:solidFill>
            <a:round/>
            <a:headEnd/>
            <a:tailEnd/>
          </a:ln>
          <a:effectLst/>
          <a:scene3d>
            <a:camera prst="orthographicFront"/>
            <a:lightRig rig="threePt" dir="t"/>
          </a:scene3d>
          <a:sp3d>
            <a:bevelT/>
          </a:sp3d>
        </p:spPr>
        <p:txBody>
          <a:bodyPr wrap="none" anchor="ctr"/>
          <a:lstStyle/>
          <a:p>
            <a:endParaRPr lang="en-US" sz="2900" dirty="0"/>
          </a:p>
        </p:txBody>
      </p:sp>
      <p:sp>
        <p:nvSpPr>
          <p:cNvPr id="22" name="Text Box 42"/>
          <p:cNvSpPr txBox="1">
            <a:spLocks noChangeArrowheads="1"/>
          </p:cNvSpPr>
          <p:nvPr/>
        </p:nvSpPr>
        <p:spPr bwMode="auto">
          <a:xfrm>
            <a:off x="1215765" y="5908972"/>
            <a:ext cx="9829800" cy="923330"/>
          </a:xfrm>
          <a:prstGeom prst="rect">
            <a:avLst/>
          </a:prstGeom>
          <a:noFill/>
          <a:ln w="9525">
            <a:noFill/>
            <a:miter lim="800000"/>
            <a:headEnd/>
            <a:tailEnd/>
          </a:ln>
          <a:effectLst/>
        </p:spPr>
        <p:txBody>
          <a:bodyPr>
            <a:spAutoFit/>
          </a:bodyPr>
          <a:lstStyle/>
          <a:p>
            <a:pPr algn="ctr" defTabSz="4389438">
              <a:spcBef>
                <a:spcPct val="50000"/>
              </a:spcBef>
            </a:pPr>
            <a:r>
              <a:rPr lang="en-US" sz="5400" b="1" dirty="0">
                <a:cs typeface="Times New Roman" pitchFamily="18" charset="0"/>
              </a:rPr>
              <a:t>Abstract</a:t>
            </a:r>
          </a:p>
        </p:txBody>
      </p:sp>
      <p:sp>
        <p:nvSpPr>
          <p:cNvPr id="25" name="Text Box 27"/>
          <p:cNvSpPr txBox="1">
            <a:spLocks noChangeArrowheads="1"/>
          </p:cNvSpPr>
          <p:nvPr/>
        </p:nvSpPr>
        <p:spPr bwMode="auto">
          <a:xfrm>
            <a:off x="26505567" y="20448590"/>
            <a:ext cx="8305800" cy="923330"/>
          </a:xfrm>
          <a:prstGeom prst="rect">
            <a:avLst/>
          </a:prstGeom>
          <a:noFill/>
          <a:ln w="9525">
            <a:noFill/>
            <a:miter lim="800000"/>
            <a:headEnd/>
            <a:tailEnd/>
          </a:ln>
          <a:effectLst/>
        </p:spPr>
        <p:txBody>
          <a:bodyPr>
            <a:spAutoFit/>
          </a:bodyPr>
          <a:lstStyle/>
          <a:p>
            <a:pPr algn="ctr" defTabSz="4389438">
              <a:spcBef>
                <a:spcPct val="50000"/>
              </a:spcBef>
            </a:pPr>
            <a:r>
              <a:rPr lang="en-US" sz="5400" b="1" dirty="0">
                <a:cs typeface="Times New Roman" pitchFamily="18" charset="0"/>
              </a:rPr>
              <a:t>Selected References</a:t>
            </a:r>
          </a:p>
        </p:txBody>
      </p:sp>
      <p:sp>
        <p:nvSpPr>
          <p:cNvPr id="28" name="TextBox 27"/>
          <p:cNvSpPr txBox="1"/>
          <p:nvPr/>
        </p:nvSpPr>
        <p:spPr>
          <a:xfrm>
            <a:off x="612775" y="6811604"/>
            <a:ext cx="10871857" cy="8094524"/>
          </a:xfrm>
          <a:prstGeom prst="rect">
            <a:avLst/>
          </a:prstGeom>
          <a:noFill/>
        </p:spPr>
        <p:txBody>
          <a:bodyPr wrap="square" rtlCol="0">
            <a:spAutoFit/>
          </a:bodyPr>
          <a:lstStyle/>
          <a:p>
            <a:pPr algn="just"/>
            <a:r>
              <a:rPr lang="en-US" sz="4000" dirty="0"/>
              <a:t>The Airline Quality Rating (AQR) is the nation’s most comprehensive study of airline performance and quality for over two decades. AQR provides consumers and industry watchers a means to compare performance quality among different US airlines using objective performance-based data. This research looks to analyze the cyclical patterns present in AQR in order to identify trends and factors contributing to the changes in these results each year. This research utilizes the application of a longitudinal analysis methodology which will provide the correlation between factors identified and the indicators affected. </a:t>
            </a:r>
            <a:endParaRPr lang="en-US" sz="4000" dirty="0">
              <a:cs typeface="Times New Roman" pitchFamily="18" charset="0"/>
            </a:endParaRPr>
          </a:p>
        </p:txBody>
      </p:sp>
      <p:sp>
        <p:nvSpPr>
          <p:cNvPr id="1026" name="AutoShape 2" descr="data:image/jpeg;base64,/9j/4AAQSkZJRgABAQAAAQABAAD/2wCEAAkGBxQSEhQUEhQWFBQUFBQUFBUUFBQUFBQUFRQWFhQUFBUYHCggGBolHBQUITEhJSkrLi4uFx8zODMsNygtLisBCgoKDg0OGhAQGywkHCQsLCwsLCwsLCwsLCwsLCwsLCwsLCwsLCwsLCwsLCwsLCwsLCwsLCwsLCwsLCwsLCwsLP/AABEIALEBHQMBIgACEQEDEQH/xAAcAAABBQEBAQAAAAAAAAAAAAAEAAECAwUGBwj/xABDEAABAwEFBQQGBwYFBQAAAAABAAIDEQQSITFBBRNRYXEGgZGhFDJSscHRByJCcpLh8BVDYoKi0hYjsuLxM1NUc7P/xAAZAQADAQEBAAAAAAAAAAAAAAAAAQIDBAX/xAAoEQACAgIDAAIBAwUBAAAAAAAAAQIRAxITITFBUWEiMqFxgZGx8EL/2gAMAwEAAhEDEQA/AAriVxE3Eri92zxqBbiVxE3E27RYqBriW7RNxLdosKBriVxE7tLdosKBriVxFbpOyNFhqCbpIxrTATOiU7laGZcUmNoUaYFH0dPZC1ZYy3mlKBGRWsEIIWdWsiAWUoxNYyl8hdA5VPs4SZGFeIln4aXYA6IAqQjCNdCEwgCewqBNwE+4CM3YTFoRsOgXcBSEIRGCaoRbDop3IUTAERgmJR2AK6AKswhGlVOVJsl0CGIKBjCIcFU4KiWUuAVLiFe4KpzFaRDZQ8jgqXIlzFAxqkZtsEcFWWowxqO7VWTRubtLdooxpbtY2b0C7tNu0Xukt0iwoE3acRordJ92iwoHEKfdIi6muJWOii4kGK+4lcRYFYakQrLiVxIZQWqN1EXE1xMRTRPRW3EriBFYKmJCnuJXEdDtkg9PVRDU9FND2HBTEpUT0RQWQJUFaWprqYWV1Vtnhc80aK0FSo3Vu2GzXGAfad63y7vmpySUVZUIuTowbRE5ho7DCudcFSUdbn3nuOmQ6DBD3FUfFZMvegctUCxF3E27V2TQGY1Exo0xqJjRYqATGoGNHmNQMaLFQCY1Axo8xqBjTsNTqjYVD0ArXbGDgXXa5GmFeCeSzluYw0OYPQrzVlkeg8cTIbYSk6xFal1MWo5ZBxoy22IpjYVphikGp8shcaMc2IpvQStm6ldT5pC4UYhsZTeilbZYoGNNZ2J4UZHoZSNjK1N2mLE+Zi4kZosXNI2ErQMZTFpCfKw40ZzrEVH0QrSqUxT5JC40Zm5PBMYlp3VEsVchPGZu7S3a0d2m3SfILjM+4lcR5iTbpHILQAuJXEdukhDXJPdBoyvZ9mq68cm+Z0+aOnkoCeAoOqmGhooP+TqVTaRgB3n4LCctpUbRjrEybiVxG7tLdrfcw0A7ibdo7dpt2nuPQBMaYxo4xqJiRuLQBMagY0eYlExI3DUAMaju0cYlHco3QanR1VsUzm5HA5g4g9Qh7ycPXDR22GfVd/Ae8s+YVcsLm5jDQjFp7wqmvREM5bkeozB6hICkBOGqb5WF2LTHXJzRejr/ABNzb1yVkkTm4uFR7TcW/kj3wZUGp6KxoByT3EhlJCaivLFWWJWKiu6kWKyiRTApLFW5iIIUCExUDmNR3aIKgVSbJop3aVxWXU11VYiu6mLUQITStKjioFOxUU3ExaraJXE7FRRRXWdlPrdw+J/XFTZFU0/XVPK7hlp0/XvRsCiVHEqmXElEMZhWvdqlu1MX3ZU11QJRKiKMajulpujPRg9ErqI3ScRJ7oWrBrqiQizEo7pGyDVgpCiQi9yomBGyFqwQhRIRZgUTCnsg1YYCpAqNE9FjRpZMFTDlTRJLUewQHq2G0luR6jQ9Qg0ktB7mjWN+f+W7i3Fp6t0R1k2S7944AaXcyOOOS57bk89kibIyK89xFHObWKIe1JTXhwWVtv6VmwRxsmZdlkBJMJvtEYwbIK0IDjepn6qTjKvwWmr/ACd3aWwxCrsacTVYVs27F9low4D3rio+21mtIc7fUDKXt6HMAvGjak4YkHVaELmvrcc11KVukGlcRWmS2x4o+t2ROb+EbY28NYm+JCkNts1iH4isYwpCOq34sf0Y7y+zaG2I/wDt/wBRT/tWL2D+JYwjT7tHFj+g3kbI2jD7L/xfkkbZCcr48D8FhvjOidoS4YBySNw2mHRzu+ifeQn7bvwj5rEupXSjhgHJI3GPiGImIP3f9ytL4nes8V9oNoe8LnrqTT+qI4YhyM3NyzSVveCExhGj2Hv/ACWLinqeJRwr7Dc13va2raiup+A5ZKh5qsy5XMKyGzY8OhIUvD16UshqRNwU6IaGrTS8TqQTUiqLqsJQcTRSTGolRJIBSUNRKikleSAjdSLVKqSYistTEKZUCUwIkJqKVE1ECHqlVU1Tgq9TOy2qeqpqnBT1DYuBWhsWEPlFRg363hl5rKqrrP2ghsVZLQSGOo28GlwadLwGNDxUSj10XB9nW7RtbY21d4ce5eb9o9i2G2SF8tlBflvBI+NxAyrcNDTmj5O0UNsdeimjeNGte2oHNtapywBTjjFLv00m5fBxG0OwcLonRwufHV4fid5iAQGurQluJKr2B2dtFmtMUhLHNMW5mLXEXrtRG+hGJutj8Cu09JbeLdWgE4YY1pj3JjOFsppeEUx7lVYYjpTn4IG17RDB9bAE0wBPkByVAtJz44+Ke7JcTUDTwCa67gP1T81mekpekp7sWhqCInQV06pbk8Nfisa0bRDaA1xyoCa00wHNWRWonBoqdaDXmnuxao1mxnh7+Cfd8uCz3Of7PmPmh3W4tNHNLetQnchVE2DHySEPxWey0118yrIrSTqadSpeRopQQbu+Si6PkqxaXe0fFRMx4nxU8zHxFgpwPgfkrHz3QLooTq7Tu+ajHI44VPkroY9afNS8spdIfGo9syLDZJyXSB4q4n164ivJaQlnGcbHfdeR7wi6qQcl+qu3/onZX4B+nOHrQyDpdcPIqQ2kzW837zHD4IqqmH8kmik0DstcbsntP8wVwCT2NObGnqAUP6FHowN+7VvuSG6CEqpoIw05uPIuJHmrAKoArTEIrdCmRJ9yqdEUtkNplKZWuhPBRawlO0LsGxKVExemD1qZdFlE91V3k7etEAToFRbbG2Vjo5BeY8EEcuXNXtDeJKRu6E+CVjo8m292AkjcTEN7HoQKuHJwz7wsiGK1RYMklZTQPeAO6tF7fgqp4o3esxp6ivvQ0/g0WT7PI4Nr25v755+8Gu94R8O37Zrcd1j+RC9BfsmA/u291QojY8PsDzU6yHyxOLj7Q2nVkX4Hf3JHb1oObIvwP/uXbjZEGrD3PcPcVC1dmrG8YxE8jLKR4X1GsrK3hR5ntLtnLGS1rYy7o6g/qWYe3Nq4Rfgd/cvUh2MsP/ix994+8qUnZCxEU9GjbXVoLXdzgahXqyOSP0eVf42tRGUX4Hf3Imy/SJOzOKI4Uwvt+JXS7T+i2JxJgmdGfZeN43xwPvXPS/RfbAcHQOGh3jm+Rbgl+pDuDCP8Xb4gvDoqaBxPfUUWnZO1jWi7viW+zIL48xXzWTZ/o0ttcXQdd44n/QtaH6O7RrNF4XvfGq5snz3/AGFpj+wpm3Q71JYh/L/u+CuZb7T9l8ThyA91VfD2RslmaXWxzZb1KBzWxtFM7oZQnvWdtVmzGhpZG5rgaMDXOiY77zhmPNWk5/8An+Sb18f8Bv7RtWt38H5rY2RDaZaFz4mN40aSe6q4STa7Ii4NJDcwGEvJ6OkP1WoKzdpp72BGIBDXMDia4Chas544Rfr/AO/waKUn8I9rjsdwZ3ueHuUi1c/s3Z9tDWSOEdSAXROfJGRX7JLaiq1W2qQevZnn/wBckcg8HXShNLwhxb9Cu9OFnTbas7XXZHPhcRWksbhhWlbzbw81fZrbDJ/054ndJG18CnaJ1aDQBxT3CdDRMIHZ6ccx4qYa/wAOYUspL8EDhmFY17dQotxzKnGWA4iqTY0hPlbSlKKUUjRn7ld9TgKHlkgbQyhwyUxqXRUrj2Gi0NGSaKQCtSMUAzmVMge15IeNLoFkbC5XVyKYyNAA1QN+n5JXm8UcYcgPfTFynI0DJRot00YUxqpw5SoFa2EHIOQ5IFFlCkAeCluzw8U4aTzPAVRYUQxToqy7Pe+uFANThjwUZLE69dAvHklvG6sejq6BSmVj4HA0IPgq3NIzCpNEtCUhRRDCcgldPBAE6jmolNQoj0R5FaYdQCk2kNJsHTqW4d7JSEZ4FFoVMkzqrmQA/aUNxliMVZZ4nXhQYqHL6ZaX2j577dbYfaLVIXE3WktY2uAaMsFnbFtJa8MdjHIQ1zTljgHDgQaLq/pF7GTWedz2trG81aQRQjQV4jIjNc3svZ5je2SYXWMN6hIq4jIALNKW9xOjrWgyfZMzhda2oY5zQSQCSDpe0Xo/ZDstBEY5ngmdpB9c0Bu4EM4Vr0K8wNofLJUXi57iQBUnEk0AC9S7E9mbRE4S2h10U+rHUF1SKVkPIE4V1XZmp/qZj2dpvf1VWCfw6qh7aFMsdUyNmiG0bDDPTeNqW1uuBLXCudCNMBhyUbJ2bhab1xz8KC+Q8UPIohjQjmTgCnDBZTVeGsHfpnfsuAH6rAw8Y6xn+ghT9CePVmlHUh//ANAUQH45DwRLG1phjrySboa7M7dzD7cbuT4i0/iY4e5Y8HaKpLZLM5rgS0hr6moNMGvaCRzqumnwJFFQXlNNsHS9KWzDVkrf5L3+glSM8WW8APB/+WfB9FMN4+8KZnOWnOifYlQm2dpxBJHEYjyVboefio7hhNS1o5taAfEK8Qsp9V8oP3qjwdVGzQapgThjRRp1VszXit17CdC+Med0tqoRukp9Yxk63bzR4EmnirUiHEYxpCJIykk81dDIB1SbaBJMjHBVwFEXaJA0C73laGyRUFx8deiFt9mriAG8+vFZb3Kma6VG0Z8bC85rRgs7IyD6xr3LMY4tKPsUlTUiug4BVkuvwTCv7mpJaRTRZUtocX4Gg5Y4K60ObrnwGCgLQ1owAB96yhGjSTsptNorkUE8HWquklxqMlF81V0RVeGMuyDW01okHkZFM6RPEyvRU/yT/QiZiVJkxriT4pnuuk3clAvqikxXQVFaqVGiugtF52OSFiLaY5qDpqZLNxT8RopNes1BK1pwA8layduoWJv+SYzFTxWVyoOtk7XAtIDhqHAOB6grnLX2YsUhq6zR1/hBb5NNFolycFaxgkZObYNsvYsEBrDDHGfaa0XvxHFdNY7FWhdTE49Fn2J91wJ8Fvw2xtK6lY5pP4NccV6yu32ZrgKAcuSyTA0FbMcoqeB4LN2pCAasyPj1UY5PwucV6DyRNGRoVSX8/JUOcVC8ulRMHJB8ZGmKIjmLeHms6Jw4q0S45rNxLUgu1Wj2hnwyQpNcslbvgTU40yr8kE99DgnCISZIuScSqw9SfMStaZlaHa9EwsJFckIDUrViaC0Vww71nkdFwVgxIPrHwSNnb7R8lOWGmIGHipUHA+Cjb6L1+wKKMEYnFXwhoGOKFszQc+4K8lrcdeaqX0KPlhcVuuigyU5LdfF3MrPFoqThXuyVW+IyFFPGPkJl11xU/S6ZZKFkhMrw2uea6qLZ8LW0DW9SKk95TySjH0UE5eHJvmJV8FgkfQilDjiaLqHWdrWmjW+CCnlGlAeSjm+kVxfbMqTZMgBIINNAcfNVR7Mlc28G4Y6iuGBwXQxvFK1qaK+KpbWuB5Jc0kPiici2xSHJp93vTOa9uF0+HyXUbsipxx0TtunAi6Rn0Vc/2hLF9M5izWV8hoMOJOC1X7LjAqL1eua0pLOM2kLOdahjewp3eSl5HLwago+gs1iYfVq3lWqEksLtMe7FET21minZNo4XaVOlFac0rJai2ZzrI4aKL7M4LTuvqS5uGaVskBANKdypZHZPGjLNncNPimEZRvpgbhmqXWuv2ValL6JcY/ZFjeaKjrrXxQ1nN4nRFTTfVu0p+tVEn3RUV1YpZ6ZFQfOeKEDS40GeiT4yDQg1TUEDmx95ortwFXNY3NaHHw1HVU7xw4qvf2sjz1Fwj8FOgpgEP6SURZIy4GhAQ7XbGq+CG8Ua8U7GgHFPIK9ExMrKYLRs9iFDe4jEK2x2PM8qD54pPIkNY2wGGM6ArTjsMhFat6VxSZG5hOVFJ8zv1msZSb8NYxoEe54wp4Kyz2i6KfBPLQA1OOYxWeZTxQlaBumSlsDq0aHHDHDDuKd+zXgVwPEDRdcImtFB3ob0Jxc41o06UUrOw4Uck29kFqbNsLSKyZ5Bp4cUbLZGtJoMeJ4clAsHE1VSyWuhKFehMUDG3TgbuXIK+1PLgLrgD1AohIITSpy/WaEtE101FCNQs9bZpdIIfO6lCe9Z7GlxOOSeSfUJ4ZqnHxWiVIhuzTskOH1seAy8UeXkDPDhSix47UeKI3znDgspJmiZfa7bRuGaz74JLzh8VG0tKzLZKRka1VwhfhEpF5tjiTQ04fJZ873VxUQ8jFO517KpOq6FGjFysq3qvsOLxU0VFyqnCw1BpqqdUQm7OgcCGlwOHBZtott5pxp+tFsChbjwWTtGCgF0Zfqq5sbTfZ0TTroyjImdIqnuUarso5rCY7QQpOtRKHMZpWirLktUw2aNGz2oN68UWNoiiwr6e+k8SY1laNp20ARQ4oO0Wi8UFfTh6axpeCeRsIBWhYh3V8VktctCwPAOPcpyLorG+w8WMVFaj4rWjuhoaABy1QUU7cyeisMraYHnguSTb9OmKS8LmFuJ1Ay0KczZEEd2NEBarQ1qBlt+dMAdE1jchOaRr2mfXghX2oVJwWO+1FVPnJWqwmbzB00wdUkoJ0iqrVK4TkFqopGbk2ehQ69ESE6S81ncZO0c0JHme5JJbR8M36arfUXOWv5pJJ4vRZAZPEkktjIJs3rHotOT1e5JJYz9NY+Fc2Xcuf2j6ydJaYfSMvhRJkFbYdU6S2l+0yX7iceqvi0SSWci4hrckNP6p70klmvTRmKMj3oZmaSS7V8nIw2f1UC5MkljHk9GThJJaGQ4UgmSQMm1WxpJKZFIOZor4tOqSS5pHQiFpyKCckkrh4Z5PSBTz6fdCdJafJHwUBXRpJJSHE//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6" name="TextBox 45"/>
          <p:cNvSpPr txBox="1"/>
          <p:nvPr/>
        </p:nvSpPr>
        <p:spPr>
          <a:xfrm>
            <a:off x="5550997" y="3338530"/>
            <a:ext cx="27123563" cy="923330"/>
          </a:xfrm>
          <a:prstGeom prst="rect">
            <a:avLst/>
          </a:prstGeom>
          <a:noFill/>
        </p:spPr>
        <p:txBody>
          <a:bodyPr wrap="square" rtlCol="0">
            <a:spAutoFit/>
          </a:bodyPr>
          <a:lstStyle/>
          <a:p>
            <a:r>
              <a:rPr lang="en-US" sz="5400" b="1" dirty="0">
                <a:solidFill>
                  <a:schemeClr val="bg1"/>
                </a:solidFill>
              </a:rPr>
              <a:t>Michelle Bennett, Dr. Brent Bowen, Dr. Jacqueline Luedtke, Dr. Dean Headley, Dr. Timothy Holt</a:t>
            </a:r>
          </a:p>
        </p:txBody>
      </p:sp>
      <p:sp>
        <p:nvSpPr>
          <p:cNvPr id="48" name="TextBox 47"/>
          <p:cNvSpPr txBox="1"/>
          <p:nvPr/>
        </p:nvSpPr>
        <p:spPr>
          <a:xfrm>
            <a:off x="6851696" y="4169527"/>
            <a:ext cx="22872608" cy="1015663"/>
          </a:xfrm>
          <a:prstGeom prst="rect">
            <a:avLst/>
          </a:prstGeom>
          <a:noFill/>
        </p:spPr>
        <p:txBody>
          <a:bodyPr wrap="none" rtlCol="0">
            <a:spAutoFit/>
          </a:bodyPr>
          <a:lstStyle/>
          <a:p>
            <a:pPr algn="ctr"/>
            <a:r>
              <a:rPr lang="en-US" sz="6000" b="1" dirty="0">
                <a:solidFill>
                  <a:schemeClr val="bg1"/>
                </a:solidFill>
              </a:rPr>
              <a:t>College of Aviation,  Embry-Riddle Aeronautical University, Prescott, AZ</a:t>
            </a:r>
          </a:p>
        </p:txBody>
      </p:sp>
      <p:sp>
        <p:nvSpPr>
          <p:cNvPr id="51" name="TextBox 31"/>
          <p:cNvSpPr txBox="1">
            <a:spLocks noChangeArrowheads="1"/>
          </p:cNvSpPr>
          <p:nvPr/>
        </p:nvSpPr>
        <p:spPr bwMode="auto">
          <a:xfrm>
            <a:off x="24510933" y="21331209"/>
            <a:ext cx="11887199" cy="310953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lIns="393367" tIns="196683" rIns="393367" bIns="196683"/>
          <a:lstStyle>
            <a:lvl1pPr marL="342900" indent="-342900" eaLnBrk="0" hangingPunct="0">
              <a:defRPr>
                <a:solidFill>
                  <a:schemeClr val="tx1"/>
                </a:solidFill>
                <a:latin typeface="Arial" charset="0"/>
                <a:ea typeface="ＭＳ Ｐゴシック" pitchFamily="34" charset="-128"/>
              </a:defRPr>
            </a:lvl1pPr>
            <a:lvl2pPr marL="457200" indent="-9144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2400" dirty="0"/>
              <a:t>Albers, S., Daft, J, (2013) A conceptual framework for measuring airline business model convergence. </a:t>
            </a:r>
            <a:r>
              <a:rPr lang="en-US" sz="2400" i="1" dirty="0"/>
              <a:t>Journal of Air Transport Management</a:t>
            </a:r>
            <a:r>
              <a:rPr lang="en-US" sz="2400" dirty="0"/>
              <a:t>, Volume 28, May 2013, Pages </a:t>
            </a:r>
            <a:r>
              <a:rPr lang="en-US" sz="2400" dirty="0" smtClean="0"/>
              <a:t>47–54</a:t>
            </a:r>
          </a:p>
          <a:p>
            <a:pPr lvl="1" eaLnBrk="1" hangingPunct="1"/>
            <a:r>
              <a:rPr lang="en-US" sz="2400" dirty="0"/>
              <a:t>Bowen, B. D., &amp; Headley, D. E. (2017). Airline Quality Rating 2017. </a:t>
            </a:r>
            <a:r>
              <a:rPr lang="en-US" sz="2400" i="1" dirty="0"/>
              <a:t>, </a:t>
            </a:r>
            <a:r>
              <a:rPr lang="en-US" sz="2400" dirty="0"/>
              <a:t>(). Retrieved from https://commons.erau.edu/aqrr/27</a:t>
            </a:r>
          </a:p>
          <a:p>
            <a:pPr lvl="1" eaLnBrk="1" hangingPunct="1"/>
            <a:r>
              <a:rPr lang="en-US" sz="2400" dirty="0"/>
              <a:t>Bowen, B. D., &amp; Headley, D. E. (2014). Airline Quality Rating 2014. </a:t>
            </a:r>
            <a:endParaRPr lang="en-US" sz="2400" i="1" dirty="0"/>
          </a:p>
          <a:p>
            <a:pPr lvl="1" eaLnBrk="1" hangingPunct="1"/>
            <a:r>
              <a:rPr lang="en-US" sz="2400" dirty="0"/>
              <a:t>Bowen, B. D., &amp; Headley, D. E. (2010). Airline Quality Rating 2010.</a:t>
            </a:r>
          </a:p>
          <a:p>
            <a:pPr lvl="1" eaLnBrk="1" hangingPunct="1"/>
            <a:r>
              <a:rPr lang="en-US" sz="2400" dirty="0" err="1"/>
              <a:t>Cederholm</a:t>
            </a:r>
            <a:r>
              <a:rPr lang="en-US" sz="2400" dirty="0"/>
              <a:t>, T. (2014, September 15). Must-Know: Key Indicators impacting airline industry performance. Retrieved January 6, 2014</a:t>
            </a:r>
          </a:p>
          <a:p>
            <a:pPr lvl="1" eaLnBrk="1" hangingPunct="1"/>
            <a:r>
              <a:rPr lang="en-US" sz="2400" dirty="0" err="1">
                <a:latin typeface="Arial" panose="020B0604020202020204" pitchFamily="34" charset="0"/>
                <a:cs typeface="Arial" panose="020B0604020202020204" pitchFamily="34" charset="0"/>
              </a:rPr>
              <a:t>Fareena</a:t>
            </a:r>
            <a:r>
              <a:rPr lang="en-US" sz="2400" dirty="0">
                <a:latin typeface="Arial" panose="020B0604020202020204" pitchFamily="34" charset="0"/>
                <a:cs typeface="Arial" panose="020B0604020202020204" pitchFamily="34" charset="0"/>
              </a:rPr>
              <a:t> Sultan Merlin C. Simpson, Jr, (2000) “International service variants: airline passenger expectations and perceptions of service quality”, Journal of Services Marketing, Vol 14 </a:t>
            </a:r>
            <a:r>
              <a:rPr lang="en-US" sz="2400" dirty="0" err="1">
                <a:latin typeface="Arial" panose="020B0604020202020204" pitchFamily="34" charset="0"/>
                <a:cs typeface="Arial" panose="020B0604020202020204" pitchFamily="34" charset="0"/>
              </a:rPr>
              <a:t>Iss</a:t>
            </a:r>
            <a:r>
              <a:rPr lang="en-US" sz="2400" dirty="0">
                <a:latin typeface="Arial" panose="020B0604020202020204" pitchFamily="34" charset="0"/>
                <a:cs typeface="Arial" panose="020B0604020202020204" pitchFamily="34" charset="0"/>
              </a:rPr>
              <a:t> 3 pp. 188-216</a:t>
            </a:r>
          </a:p>
          <a:p>
            <a:pPr lvl="1" eaLnBrk="1" hangingPunct="1"/>
            <a:r>
              <a:rPr lang="en-US" sz="2400" dirty="0" smtClean="0"/>
              <a:t>Ragin</a:t>
            </a:r>
            <a:r>
              <a:rPr lang="en-US" sz="2400" dirty="0"/>
              <a:t>, Charles C. The Comparative Method: Moving Beyond Qualitative and Quantitative Strategies. University of California Press 1987.</a:t>
            </a:r>
          </a:p>
          <a:p>
            <a:pPr lvl="1" eaLnBrk="1" hangingPunct="1"/>
            <a:endParaRPr lang="en-US" sz="2000" dirty="0"/>
          </a:p>
        </p:txBody>
      </p:sp>
      <p:sp>
        <p:nvSpPr>
          <p:cNvPr id="38" name="TextBox 37"/>
          <p:cNvSpPr txBox="1"/>
          <p:nvPr/>
        </p:nvSpPr>
        <p:spPr>
          <a:xfrm>
            <a:off x="24384000" y="19373195"/>
            <a:ext cx="12115800" cy="707886"/>
          </a:xfrm>
          <a:prstGeom prst="rect">
            <a:avLst/>
          </a:prstGeom>
          <a:noFill/>
        </p:spPr>
        <p:txBody>
          <a:bodyPr wrap="square" rtlCol="0">
            <a:spAutoFit/>
          </a:bodyPr>
          <a:lstStyle/>
          <a:p>
            <a:pPr marL="328724" lvl="1" defTabSz="3366837" eaLnBrk="0" hangingPunct="0">
              <a:defRPr/>
            </a:pPr>
            <a:r>
              <a:rPr lang="en-US" sz="4000" dirty="0">
                <a:cs typeface="Times New Roman" pitchFamily="18" charset="0"/>
              </a:rPr>
              <a:t>.</a:t>
            </a:r>
          </a:p>
        </p:txBody>
      </p:sp>
      <p:sp>
        <p:nvSpPr>
          <p:cNvPr id="5" name="AutoShape 2" descr="data:image/jpeg;base64,/9j/4AAQSkZJRgABAQAAAQABAAD/2wCEAAkGBxISEBUUExQVFBQPDw8PEBQUFRAUDxAPFBQWFhQUFBQYHCggGBolHBQUITEhJSkrLi4uFx8zODMsNygtLisBCgoKDg0OFxAQGiwkHBwsLCwsLCwsLCwsLCwsLCwsLCwsLCwsLCwsLCwsLCwsLCwsLCwsLCwsLCwsLCwsLCwsLP/AABEIALEBHAMBEQACEQEDEQH/xAAcAAACAwEBAQEAAAAAAAAAAAACAwABBAUGBwj/xAA5EAACAQIEBQEGBAUEAwEAAAAAAQIDEQQSITEFE0FRYQYUIjJCcYFSkbHRB3KCocEjQ2LxkuHwF//EABoBAAMBAQEBAAAAAAAAAAAAAAABAgMEBQb/xAAxEQACAgEEAgEDAwIFBQAAAAAAAQIRAwQSITETQVEUImEycfChsSNCkcHRBVJTgeH/2gAMAwEAAhEDEQA/APTxqDMw1MZIVwEVcALQxBoADUhAFmGASmABxkAg8wBRaYAGgCgrgFF5gChdSuluwChLxMpfCvuA6ChSvuwAfGNgFRdgAsALsAyWAAZAMVKQALaAC4wAC8gAXkAVgtDACckAGadS+wDBVLuIBsKSQAFYBlaAFnGjLyTRTYyMxkhqqAg1UAAo1UADOaAFxmADYsBBoAGIACSAZbdt2ACZ42K6gFCpcR7agOgHWnLwAUMpUvv9QA1wAQ1SAKLUwCi7gFFpgFFOoAUU6gBQtyAdEUQANRGSQBFNgAupVS3YAZ5Yi+wDASbABkaYAFkACpSAYDYATUAPNxbAY2MxCoZzQGWqoAC6wAFTrXADVCQCNNNAA1SAC3XS3ADJW4sl8P5gOjI8RObFZaiNp4bvqFjo2UsL2EI10sPYCWx6SQ7FQVhDolgAp2QALlW7ANIDO3uA6CU+wBtLAKCQCYSKJI2AhFXEJbtDEYKvEb6QV/PQABpxbd3qwA106QCGoAKlUSAYp1L7ABIoBjFEAIAWcTkomygJUgsKAcQACQxC5MBkhWSAKNNLEpdQChk+JRXUAoy1eM9gHtMrxk5sVlKJrw1C++oijqUKYAbKcUgE2OjU7ATQal3AdBcxIBUC8R2AAXVk/ACoFgNIFMCw7AAyMQEXYCWwZOwEmTEcQjHqNAYZ8QnPSCsu7KEDHDN6ydwEaqVGwAOUkhCBqYiwxiHiW9gAKFxAaIgAxNDEXmACZgA4capBtQM6gBRlq10uoBRiq4/sMNpnliZMLHQGd9WAypYqwBQl4hsLGkNoptiHR08NCwCOjRqAI0xrpAIL2tdNQCi1iGAwlXYCDjUYCGxrAFF89AUkWqtxWFDYajAfGwENhOokBNmPFcTjHy+yHQjlVcTUqeEMCU8Gvm1YWBrhFLYADzAAEpgAiVVsAoFQbABsYAA1SsAi+aAE5oAVzQAnNARx5TSJOgzVcVbYAMNWTkAFQpIAArVEgHRllUuBW0Klh22AHQo8P7isZrjSUQsA4sLJ2hpsZIcYNgA2CAB8YgIbGAAHkACuSAbkEqKFQ9wxSSGKynirASJq8R7AKjLPETmMKDp4buFhRoS7CFQS0AKLbAKBloA6FNNgOhkKPcBMYogSSwwBkgsAbBYUDJhZSg2Dr2FZWxeysrC2FRPOSqN7iRs0KqzGRRnniMoD2szTx0nsBSiSm23qAUzfRjFCsKNUK8UIqh1Oq5PTRATwaoUgJsbyQFY2nQGIZywsCKAwL2ACOuAjocK4dVr6xVo/ie327mU8qi6XL+B7L5fQ/j1fB8PpueIm6k/lpxaTk/otvuzkyZ5J1fPwv936O3TaN5elS+X/ALHg+C+p6mKr1ZOMadJRWSnG/uu+mr1bte5rpnO3udmmuwYscIqC5+fk7XtLex1nmURJsB0OhSQAaY2QCLzIAotAOgsyAKImAUXGi2AD40rAS2VICaFSkA9oqVXwBW0BzbEOkUmA+ArjCyOugJbQPtKHRO48dPEEHW0Z6uIGNRODxrH14fDBZdPfd5f2W3bW5DbN4xTEYP1Ev9yH9UNV94vVfZsFMTx10d/B46nUV4TUu6+ZfWL1Q7JUDRzm9EA6Rpw9N9QshqzpU6lgszcDXTqhYvGPVdBYtoXtIWLaWqo7FtJLEJdQFRjxHE4rbUoR2eAcKzx5+JeSivehHaVVd32j+v034dTqlBUn/Pwb4sMptJK2YvVf8RY0YunQtGysrb6aLbZHnxlly8LiP9f/AGz2cWhx4/vy8v8AofIsfxKriauabbcn16HXDFHHHg38jk6XR7TgeEVGkl80vel38I7sMdsee2eHrMvkyOulwjrQrmpy0PhiGKw2sZ7TYLHtCjWuFhtGrEJCsNpar3HYmqH0gEbKdgAdnQWKis4WFAtBYCpwABeQYrKlEBWZq2JjHywFuMs8av8AodE2LWIuMAucAHkHNGZ6NWCS2aQhZHNE2dCgzjcQ4TSnrD3JePgf26fYe2yJNI4OIws6bWZNa+7JbfaSJaaJuMjdgeO1qbWqmu073+0lr+dw3fIPHfR6PAeq6MtJ3pP/AJLND7SX+Uht30So0/uPQYavCSzRkpJ7NNNP7oRbSa4GvEDM9oPtNupRDQNXicYZczSz3yX0zWdnl769hWrqxeOTVpcCavGbbF0RRgrcRlLdlE0ew9H+nVKCxWKWWivepQe9btKS/B2XX6b8Oq1SgqRePC5SpLk438QPWzm3TpuyWitskebixSyy3SPfw4Y6eP5PleJxEqkuu+rPVhBQRxZcs8stsevk9N6X4Ym88/hW3/J/sTCO+VvpD1GTxQ2R/Uz2CnE67PJ2BZhWVtK5gWUoFqoKx7CSxXYYtqRUKw6Jb+DVSrpAZmyniGxBUUaqdXyOib+DVTqICbGqSAAmMkVUmlu0hiOfieLU47agI5lfic57aIdCFRpX3Y7ENUIoLACdTsACpVfIAeXkjGz2PGJnVaKqxL7BMqrY1FCllkw4NAQkvY9Was1dPdPVMTLpI5PEeCxs5UtHvl3T727MhxKi2cNxcb30S3/a3cz76NeYd9Ew2IcXmhKUG+sW1f69x8ozTjLlcHbwnqStHSVqi7/DP+2j/INxez8np+AY6hKE8TXUuTh2o8vaeIrvWNJNfLbWTXS3fTLJqNv2x5ky1p3N8cL2/g8f6x4nUx+J5zSXuQpwjFWp06cdIwilsl/kvDJxT3vky1Gm3OPhXC/n89HUw7lGEVJ3koRUv5rK5vB3GyZ46dfy/f8AU996G9IqcVi8WrUI2nSpv/f7Skvwdl83035dVqVji6M1BykoR7Mn8QfWzm3TpuyWiStZL7HmYscsr3SPaw4Y6eP5PluKqOfXd69z04JRObNJz4OnwjhqdpS0XRdWNReR/gmU44Y1/mPTUppaJHQlSpHC5Nu2zVCQyW0h0ZR6hRDmyqmLith0K5COc5DoXIyMO4gLuugCodSt5AVGmMwFtYyNReQFtHxxMVuwJYupxinHq2OhUzLU47KWkboYhWeU92wAJUI+fuOxUMjRiFk0Sc4Lr+QCM1TE9kMKESlJ9bDCgOV5YWByKtQxSSPTcpMzTKEoi3FgXwhsQJs00230JK5NUKDZO4aizPxHg9Oqvf0dkk1o1b9fv+xK7suUbVM8rxDg86V9VKK+ZbL+ZdB3XZHi4uJy51tbLZde7KUTnnl5pdI6M+LN0KVHbkuo32lnlmu+71t9jDwffKfydcdWlijj9+zP7e18C1095pPbsn0+pXiv9Qpaz/xrn5/4OjhOOVs0Xy6M8soy9+EssrdJRjJJrxbUb+3/ADP+n/AovJk4Sj+/K/sz2HHf4k4jFU4xeWNoOLyLLDN3irs4Jadzlc310elgWHCm4Lv2zxFWq5O71bOlRSRE5uTOnwrhbl7zWnTz/wCioxc3+DHLlWFcfqZ6GFBI6lSVI8xybdsZsMLBdYKHYOeTCgsONJL4mBFh85LYBWTO2FDTCUgHyMjVS6iHQFTiEUFFKLM1TicnsOhOHyJ505bsZm2kHCHdgQ2aqUooCR3tqWwBTKeMbAQEq9+owIqyAAueAqL5yAKKddDEcVwMUz1nAuNO47J2sfSwvcW4nazRCgkS5GkID6cYoizXaxk8RFLQVlLH8nOr4m5aG4pGScmyqI/Yw4jhNOa0WVq7Tit99LddX/8AIUm64IWKN2zymIi1JxtbK2mut/Joujzsn6qSpIbQp5tvu+31M5Ouzpw43Po1ZlHRfmZU32d26MOIiXU6bl7TneS+O0aKFWMWnK+XNG/lXJ27jXyrHG2e+jZLx0+hsqSpHFK27fYFSsugxbRDncoVItSit2BLL5/bT9RiA+oEkdRIA4AnjEh0G5IRPH9g2j8iFPENj2lLL+CKYqH5Ww+aFEttle0MBbCKux0SyPEBSCpPor2pgLb8hRxLChOgucFCCjXHQg1WYAU6wh0wOYFlbGdGGFPO8p9O9NY1UEtxqdmcsG0GVRdCrMdqXYqUmwNE4+kZ60mVFETkkZ0pM0pGO8rIxoic0+gowHwZ3JcsbGDChPImdT/8+9qwtTFVKioRpU5TpzlFtVVDWV0tctk0mtb7eefJqVjddmcoeRqK7Z8xrycbqF1HM97OX9WmptFKXMuxZJSxrbj6/uJ576l7EY+dvsdTa36L+7IZ0Y2u/S/qxdarffYqMaMMuZy7PRcK4pKVBRd04PKpdHFbfXt9jLNNx4R26PD5Vvl0v6nJp4uvCvdSnK89U22mm9mv8msZLbZyzhNZWvVnsMhoYtsJRQE8lSqJAG35M86zY6ARUqjoTbZnlULJ2sXzGMKYUZMXA9rGIRSQyLJZqkwsyEPavbAlUAf2roW5NjBxYyEGLcCxNjY0w3DeGhiihbifFJ+g7C3FLTyZOXJhuGsIyGEk+gtxXjSNC4e+6CyG0dKUWeVaPr3FsCVFstSMJRt0XDANmqlZxZEojHhLFWc3PozzoW6BvLWFvkzTpNvsjSLMMiS4AVJ9EUQpRNFDBSm1FJtyaUUt2xSkoRcpOkjOU7fB6z056P1dXFrJSoyacXvVnF2a/kut1v0ObNrIxhcX37MlCUpUlycf+JHrHmRlQpvLDLktHRKCtp/Y4sGOU5qcvR7EMEMGPnt+z5FXqdbaPbz5PZjE8XLkvmuBVLDTndxjKSW7SbSNLSOZRlLlIW5P8tAoTk+PwRgJ32dGjWulFfClv+tznlGnb7PWxZk0oR/SjscMnFrNFptPL9GGPFzcis2pi47Yf6m/nvqzoZyxjH2Vzn0CyvHfQMqgWDw/IDmOxLDyLcQsPF+CsvgLE4fguNENw/CM5bDcKWBkVNhvQlpZsuUGT5EbrRy9gqmxeQ0Wk/ASoti8iNFphscMLe30N4YrtjY00hXJg/HEYkhVJh5MaDjFFKLMJ54LodGMSlA55ap+i+fFFUc7nJ9sXPiPYe0ncZ5Y/wAjofB7+XDbHiUfX/U2uhNXBpLdFqjHfOXozuk0VuRDxuRwMV6khSqOFalVp3bySai4zS6qz/S5tGDatOzjnkUJbZKjVhsfQq/BVg2/lvln/wCMrMlprtGsJRfCY6VBdhqZM8XsDJ2L3mTwqj1HozBwTnXnpGkst3+J6tLzb9Tz/wDqL3xjB9dv8/C/nwZRi06XbOL699buV6dN2S0SW0UZYcLyO5dI9DFijp42/wBTPkmNxTnK2ru9fLPZx49qs8zVal5JbFydTgfAHUeeovdWy7g53wuhQ09fdPmXx6R6iUVFWSsltbZDRbVdnH4rgKdVN5Vne0tU15dt7dmaRs58kIy9HB4pwjlxzQblFaNNe9HzddCjmnB9JHMgrL6iYoppc+zXhMRKnLMtVtJfij+4kzXm7R6fD04zipRd1JXTG5G0IxYcqaRNtnTUUuAXTCykm+kHGiQ5NmyhGPYXJCw49IFwRakYyhbKn9RKxzUPkKKJds2htirZbaBQkEtVjSsnMj2H4mzN6/GvRTr/AELWJHLPXzb4IsQPxIlaxoF1kUoGb1FuyczyFC8t9EeJSHRDbYEsY+gE+OxUq8n1HwNYmC1J9Q3D8DfsrkvuG8a01+wlQFvL+nPruIoNvVM8J2fSwnFLgzzwEt7MVM2WePQpUrbhZTal0TG4ClVhlqRjKL3Ukmvquz8mkZtO0cmTFuVSVo8Lx30K1eWFbkt+XN6/0Te/0f5nVHOn+o86ekkv0/6HmKeOxGHk4ZqlNx0cJXsv6JaGu1MxU5QdO1/Pydnh/qatKUYOnCrKcowiotwm5Sdkuqbu/Bm4qKbZt5JS/lfz+h6v1h6g9nprD038KSdts7XvSb6tu/2sjzscXnnvl0dUIrDHc+2fMK9eVSTtq3uz1YxUFyefkyzyy2wPQ+nvTDaz1FaO6XWX7IzyZd37G2n0yx/lnqJUrKyVlayXgUWaZIV0ZK1BmkXRnNRk0YatEtTJeJdoRBNXtpdSjdbpNWdn0dm9SpNNUzPxu7Rx+IcFvrTWr+Xo/wCX9ir9nNPE+vZxMkotqV002mn8rTs0/IWn0YxUofq7N/DMdypa35cn73/F/iX+Rfg1TUZbvX9j1HLTV19b9yeV2dtxmvtItNwaTHCcorkB4hIrZZCypdi3XDYyo54oW5XLUaMJ5lImTyUjnnLjsqQzFtlaj4JdgykOxbGA6gBsBchWaLCirsLH44omojaMEGqZNmygkMUEFjr0EkhWw2r2y2idxr416BehS5M5Lb2XzV3DaxLNE+9U8Ijy1E1lqA54YTQRynMx3C77EOB24dVXZznwud9XoRtZ1/VQaLqUcqAUZbmed43wmnXVqkVK2z2nH6S3RUMkovg2yYMeWNTR4nGcFeBqRrKeZRl/oqz5nO3irLR2s39tjqeTyx2V33+x5j08dPPc3x6+bOHxHF82o5Sk2nq1u3Lr4S+97fka44bI0kcmXMsk+Xx8L+cHo/RNHDyUpON6tOXwy1UYv4ZR7/4aIzWuzfS1NNRVV6PV1a1znbs9KGLauRM22XZn400xE43LUjGeKl0KdG+5opWYOLiKlh7Mrd8kbXX2gNJNNbrVNdH3RfDVHNtnus5mM4bRqKzhsrJx0aVrLbTQaYSxto8zj8BOi7S1i/hl0fh9n4GYtOPZr4NxLI1Tk/dfwN/K/wAL8dh9jhLa69M7c4gmdDTYt0ytxHjbK5Q9xHiLUGG4l4inEe4PCyKAbgeFgTu9g3oa07+AHQbF5EP6WRXIDyIa0kvgOOGZLyo0WjfsNYYnymq0dBckPIivpZPonKYvIjRaSQFRWGpNkzwxh2wXJD+4h+JLkqWISQvG27ZT1MIxpIzVKxtGJwZctrhCGzQ5HE/QK4i+6PIbOyMHIXPiz8EOSN4aaTES4nInejpjo5MTU4hLwS8h0Q0XyzBiMW2ZuVndiwKJinUEdSihMv0KTZDjE8t6i9Kxq3qUbRqbyjtCo+v8svOz/udWLUVxLo8rV/8AT1N7sXD+PT/4Z5HA4mphq6lZqdN5ZwejcX8UX9tvszqlFTjXpnlY8ksOS65Xa/uj6Ph8TGpCM4O8ZpNfs/J57+10z6WFZIKUemXKY1JCeKSFSqMaaQpYnKImdRmikYPC2uRepW8yemonLHuFsonIY1OiHi3C62CUouMldPdMfkF9PFrlHkuM8ElRvKPvU3+cPEvHk1jNP9zzs2mcL/7TZ6f4jm/0p6yS/wBOXWUUtn5X6FS45Hgnuexv9jt8oz3nbHAvZOSS8hrHAn0R4cnyM1+miV7OHkY1p4lcgXkZawRLVJEuZrHEl6LyLsK2aNRXaJaIfeTuw+2U3Ee2YvLhXQEpxGoSIlnx+hMqxqsfyc89VT4QmpNvqaRil6OTJklP2IkjSzneNsFxDcUsZTgG4pY/wA6a7BvB4U/QLo+A8gPS/g+iPE1PJyNo5440uiljZohqJ0xjNdMv2+RL2G0IZmyPGyMntOyEMy9gvFsmkbpzXYLrkujaKkyvaAsrxX2C6orLWJnK43wmniI6+7NL3JrdeGuq8foa4szh+xy6vQwzx54l6f8AO0cTgdWpha3IraRqy/05fJn2919nordHbudGVRyR3x9Hn6OeTS5fDl6l18X+P3/v+56hnGj3G7AbKIsBsYFXHyTUSZkNNkShAvmoOSdsEC66LSZlJxQEq0fqNJkNxOdg+F0adWVSGmaNlH5YX+LL9dPoaOc3GmcuPTYYZHNP/wCHQc13JUWbyyQXsrmINjF54L2C6qGsciXqca/IPMRXifyR9XBf5QJVSliXsiWtl/lQDmWscfgxepyvtipMqkZvJN9sXJjVE/cLY7GoMFpi3I0WKXomUnekarDKXNASgx+RA9PIHIG9AtOy8r7E7kbLE0TUlstJovMvAqZqpxXdF54k7ZFeXGet57Zzt/LOWOP4iXGRDkjphhn7Df1J3HRHE/kXKpFE02aJqPsVLFofjkWs8F6FvFxF4pFfUw+CvakPxsT1EfQSxAnEpZE/ZOYBTaBk07aLR3V+j2uhqzOW346Kci0jOUgHIozFymUkQ5UA5FUTZWYKCwJTGiXYmUzRHPLgBzKVGUk30VmZVoz8bZd/Ibh+Be2RPyG5i8EfkvMu4bn8D8WNdsmZdxXIezGglKIm5FKONhKce5Lc/SNFjxe2R1Idyf8AENVHTfIDq0w25GVv0sfQHtFMfjyjWq0qB9pph4cgfXaYF4uA/BMl6/BXAHtEe5XhkR9bifsXOvHuUsT+DKerx/It1Y9y9kjH6jG3wwZVI9xqMgeXH7YEqsBqEiHmxLoHnx7B45fILUQ+D2HtMTxj39rYt1x2VHCyOo/+w3I08Ehcm31Gpi8D+REos0UkYyxMnLHvF4WWoD3E+N/AWewuGH3LontD7DqJP+IwXXY/tDbNC3WZVIipASrMaRDtdg84dCtFc0KGmR1GFIpti5z8loxlz7AcykZtpASrlKJnLJRnniGaqCOSeZ3wBKuy1BGEssmDzmVtRm5yJzmG1C3zJzmFIW6bJzGFIpbmFnfck1p+2TMA1aKk2PgTTYLiw3InxyZFSYb0C0zYSwzIeZG0dDJhezi8pp9HXsp0A8oPSgPD+R+Un6Ve2C6C7j8jJ+mh8gugu497JeCC9lctdx7mTsj8j48Qfc4vAj1FrJPtmqljX3Zm8S6OqGpdXbNNPF/UzeI3hqvk1U8UjJ4mdMdVGjRGuiHBm8c6YUqnglRNHPjoptBbHUGCkh2wUIPoqUAUxPCgHTL3kPBYMqQ1kIlpxFSiaLIc89MhbpmiyGLwC5xZakjCeJipRZopIwljkDlZW5GfiZSiG4FjYMolKRm8TYDplbzN4CuUHkJ+nK5Y94ngRFTDexeCJfLDeHhLVFi8iLWBhqgT5C1p2FyQ8hXgBdMe6yHioFxHZDiytR8E1P0U2x/aTU/kFyY+BNyBcmOkQ3MFtj4J+4G7HwTUirMLQbJMvIw3B4mJpHMzuh6N7+ExX6jvyfoChsW+zmXRqoGczpwm+jscsz08PQ57GR1voBDJ9EW42JdkEyg4iNF0WySxci0ZyFTLiYTEyNYnLMVI0RjIAoz9AopkIjGIXMa6Mp9glEAspGbCQmOJcQfQLsbEg2QZJZQ0S+gJFIxkAMgpjQ5EGuxPoWUZgsAYIySABS+IQ0NEM//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ISEBUUExQVFBQPDw8PEBQUFRAUDxAPFBQWFhQUFBQYHCggGBolHBQUITEhJSkrLi4uFx8zODMsNygtLisBCgoKDg0OFxAQGiwkHBwsLCwsLCwsLCwsLCwsLCwsLCwsLCwsLCwsLCwsLCwsLCwsLCwsLCwsLCwsLCwsLCwsLP/AABEIALEBHAMBEQACEQEDEQH/xAAcAAACAwEBAQEAAAAAAAAAAAACAwABBAUGBwj/xAA5EAACAQIEBQEGBAUEAwEAAAAAAQIDEQQSITEFE0FRYQYUIjJCcYFSkbHRB3KCocEjQ2LxkuHwF//EABoBAAMBAQEBAAAAAAAAAAAAAAABAgMEBQb/xAAxEQACAgEEAgEDAwIFBQAAAAAAAQIRAwQSITETQVEUImEycfChsSNCkcHRBVJTgeH/2gAMAwEAAhEDEQA/APTxqDMw1MZIVwEVcALQxBoADUhAFmGASmABxkAg8wBRaYAGgCgrgFF5gChdSuluwChLxMpfCvuA6ChSvuwAfGNgFRdgAsALsAyWAAZAMVKQALaAC4wAC8gAXkAVgtDACckAGadS+wDBVLuIBsKSQAFYBlaAFnGjLyTRTYyMxkhqqAg1UAAo1UADOaAFxmADYsBBoAGIACSAZbdt2ACZ42K6gFCpcR7agOgHWnLwAUMpUvv9QA1wAQ1SAKLUwCi7gFFpgFFOoAUU6gBQtyAdEUQANRGSQBFNgAupVS3YAZ5Yi+wDASbABkaYAFkACpSAYDYATUAPNxbAY2MxCoZzQGWqoAC6wAFTrXADVCQCNNNAA1SAC3XS3ADJW4sl8P5gOjI8RObFZaiNp4bvqFjo2UsL2EI10sPYCWx6SQ7FQVhDolgAp2QALlW7ANIDO3uA6CU+wBtLAKCQCYSKJI2AhFXEJbtDEYKvEb6QV/PQABpxbd3qwA106QCGoAKlUSAYp1L7ABIoBjFEAIAWcTkomygJUgsKAcQACQxC5MBkhWSAKNNLEpdQChk+JRXUAoy1eM9gHtMrxk5sVlKJrw1C++oijqUKYAbKcUgE2OjU7ATQal3AdBcxIBUC8R2AAXVk/ACoFgNIFMCw7AAyMQEXYCWwZOwEmTEcQjHqNAYZ8QnPSCsu7KEDHDN6ydwEaqVGwAOUkhCBqYiwxiHiW9gAKFxAaIgAxNDEXmACZgA4capBtQM6gBRlq10uoBRiq4/sMNpnliZMLHQGd9WAypYqwBQl4hsLGkNoptiHR08NCwCOjRqAI0xrpAIL2tdNQCi1iGAwlXYCDjUYCGxrAFF89AUkWqtxWFDYajAfGwENhOokBNmPFcTjHy+yHQjlVcTUqeEMCU8Gvm1YWBrhFLYADzAAEpgAiVVsAoFQbABsYAA1SsAi+aAE5oAVzQAnNARx5TSJOgzVcVbYAMNWTkAFQpIAArVEgHRllUuBW0Klh22AHQo8P7isZrjSUQsA4sLJ2hpsZIcYNgA2CAB8YgIbGAAHkACuSAbkEqKFQ9wxSSGKynirASJq8R7AKjLPETmMKDp4buFhRoS7CFQS0AKLbAKBloA6FNNgOhkKPcBMYogSSwwBkgsAbBYUDJhZSg2Dr2FZWxeysrC2FRPOSqN7iRs0KqzGRRnniMoD2szTx0nsBSiSm23qAUzfRjFCsKNUK8UIqh1Oq5PTRATwaoUgJsbyQFY2nQGIZywsCKAwL2ACOuAjocK4dVr6xVo/ie327mU8qi6XL+B7L5fQ/j1fB8PpueIm6k/lpxaTk/otvuzkyZ5J1fPwv936O3TaN5elS+X/ALHg+C+p6mKr1ZOMadJRWSnG/uu+mr1bte5rpnO3udmmuwYscIqC5+fk7XtLex1nmURJsB0OhSQAaY2QCLzIAotAOgsyAKImAUXGi2AD40rAS2VICaFSkA9oqVXwBW0BzbEOkUmA+ArjCyOugJbQPtKHRO48dPEEHW0Z6uIGNRODxrH14fDBZdPfd5f2W3bW5DbN4xTEYP1Ev9yH9UNV94vVfZsFMTx10d/B46nUV4TUu6+ZfWL1Q7JUDRzm9EA6Rpw9N9QshqzpU6lgszcDXTqhYvGPVdBYtoXtIWLaWqo7FtJLEJdQFRjxHE4rbUoR2eAcKzx5+JeSivehHaVVd32j+v034dTqlBUn/Pwb4sMptJK2YvVf8RY0YunQtGysrb6aLbZHnxlly8LiP9f/AGz2cWhx4/vy8v8AofIsfxKriauabbcn16HXDFHHHg38jk6XR7TgeEVGkl80vel38I7sMdsee2eHrMvkyOulwjrQrmpy0PhiGKw2sZ7TYLHtCjWuFhtGrEJCsNpar3HYmqH0gEbKdgAdnQWKis4WFAtBYCpwABeQYrKlEBWZq2JjHywFuMs8av8AodE2LWIuMAucAHkHNGZ6NWCS2aQhZHNE2dCgzjcQ4TSnrD3JePgf26fYe2yJNI4OIws6bWZNa+7JbfaSJaaJuMjdgeO1qbWqmu073+0lr+dw3fIPHfR6PAeq6MtJ3pP/AJLND7SX+Uht30So0/uPQYavCSzRkpJ7NNNP7oRbSa4GvEDM9oPtNupRDQNXicYZczSz3yX0zWdnl769hWrqxeOTVpcCavGbbF0RRgrcRlLdlE0ew9H+nVKCxWKWWivepQe9btKS/B2XX6b8Oq1SgqRePC5SpLk438QPWzm3TpuyWitskebixSyy3SPfw4Y6eP5PleJxEqkuu+rPVhBQRxZcs8stsevk9N6X4Ym88/hW3/J/sTCO+VvpD1GTxQ2R/Uz2CnE67PJ2BZhWVtK5gWUoFqoKx7CSxXYYtqRUKw6Jb+DVSrpAZmyniGxBUUaqdXyOib+DVTqICbGqSAAmMkVUmlu0hiOfieLU47agI5lfic57aIdCFRpX3Y7ENUIoLACdTsACpVfIAeXkjGz2PGJnVaKqxL7BMqrY1FCllkw4NAQkvY9Was1dPdPVMTLpI5PEeCxs5UtHvl3T727MhxKi2cNxcb30S3/a3cz76NeYd9Ew2IcXmhKUG+sW1f69x8ozTjLlcHbwnqStHSVqi7/DP+2j/INxez8np+AY6hKE8TXUuTh2o8vaeIrvWNJNfLbWTXS3fTLJqNv2x5ky1p3N8cL2/g8f6x4nUx+J5zSXuQpwjFWp06cdIwilsl/kvDJxT3vky1Gm3OPhXC/n89HUw7lGEVJ3koRUv5rK5vB3GyZ46dfy/f8AU996G9IqcVi8WrUI2nSpv/f7Skvwdl83035dVqVji6M1BykoR7Mn8QfWzm3TpuyWiStZL7HmYscsr3SPaw4Y6eP5PluKqOfXd69z04JRObNJz4OnwjhqdpS0XRdWNReR/gmU44Y1/mPTUppaJHQlSpHC5Nu2zVCQyW0h0ZR6hRDmyqmLith0K5COc5DoXIyMO4gLuugCodSt5AVGmMwFtYyNReQFtHxxMVuwJYupxinHq2OhUzLU47KWkboYhWeU92wAJUI+fuOxUMjRiFk0Sc4Lr+QCM1TE9kMKESlJ9bDCgOV5YWByKtQxSSPTcpMzTKEoi3FgXwhsQJs00230JK5NUKDZO4aizPxHg9Oqvf0dkk1o1b9fv+xK7suUbVM8rxDg86V9VKK+ZbL+ZdB3XZHi4uJy51tbLZde7KUTnnl5pdI6M+LN0KVHbkuo32lnlmu+71t9jDwffKfydcdWlijj9+zP7e18C1095pPbsn0+pXiv9Qpaz/xrn5/4OjhOOVs0Xy6M8soy9+EssrdJRjJJrxbUb+3/ADP+n/AovJk4Sj+/K/sz2HHf4k4jFU4xeWNoOLyLLDN3irs4Jadzlc310elgWHCm4Lv2zxFWq5O71bOlRSRE5uTOnwrhbl7zWnTz/wCioxc3+DHLlWFcfqZ6GFBI6lSVI8xybdsZsMLBdYKHYOeTCgsONJL4mBFh85LYBWTO2FDTCUgHyMjVS6iHQFTiEUFFKLM1TicnsOhOHyJ505bsZm2kHCHdgQ2aqUooCR3tqWwBTKeMbAQEq9+owIqyAAueAqL5yAKKddDEcVwMUz1nAuNO47J2sfSwvcW4nazRCgkS5GkID6cYoizXaxk8RFLQVlLH8nOr4m5aG4pGScmyqI/Yw4jhNOa0WVq7Tit99LddX/8AIUm64IWKN2zymIi1JxtbK2mut/Joujzsn6qSpIbQp5tvu+31M5Ouzpw43Po1ZlHRfmZU32d26MOIiXU6bl7TneS+O0aKFWMWnK+XNG/lXJ27jXyrHG2e+jZLx0+hsqSpHFK27fYFSsugxbRDncoVItSit2BLL5/bT9RiA+oEkdRIA4AnjEh0G5IRPH9g2j8iFPENj2lLL+CKYqH5Ww+aFEttle0MBbCKux0SyPEBSCpPor2pgLb8hRxLChOgucFCCjXHQg1WYAU6wh0wOYFlbGdGGFPO8p9O9NY1UEtxqdmcsG0GVRdCrMdqXYqUmwNE4+kZ60mVFETkkZ0pM0pGO8rIxoic0+gowHwZ3JcsbGDChPImdT/8+9qwtTFVKioRpU5TpzlFtVVDWV0tctk0mtb7eefJqVjddmcoeRqK7Z8xrycbqF1HM97OX9WmptFKXMuxZJSxrbj6/uJ576l7EY+dvsdTa36L+7IZ0Y2u/S/qxdarffYqMaMMuZy7PRcK4pKVBRd04PKpdHFbfXt9jLNNx4R26PD5Vvl0v6nJp4uvCvdSnK89U22mm9mv8msZLbZyzhNZWvVnsMhoYtsJRQE8lSqJAG35M86zY6ARUqjoTbZnlULJ2sXzGMKYUZMXA9rGIRSQyLJZqkwsyEPavbAlUAf2roW5NjBxYyEGLcCxNjY0w3DeGhiihbifFJ+g7C3FLTyZOXJhuGsIyGEk+gtxXjSNC4e+6CyG0dKUWeVaPr3FsCVFstSMJRt0XDANmqlZxZEojHhLFWc3PozzoW6BvLWFvkzTpNvsjSLMMiS4AVJ9EUQpRNFDBSm1FJtyaUUt2xSkoRcpOkjOU7fB6z056P1dXFrJSoyacXvVnF2a/kut1v0ObNrIxhcX37MlCUpUlycf+JHrHmRlQpvLDLktHRKCtp/Y4sGOU5qcvR7EMEMGPnt+z5FXqdbaPbz5PZjE8XLkvmuBVLDTndxjKSW7SbSNLSOZRlLlIW5P8tAoTk+PwRgJ32dGjWulFfClv+tznlGnb7PWxZk0oR/SjscMnFrNFptPL9GGPFzcis2pi47Yf6m/nvqzoZyxjH2Vzn0CyvHfQMqgWDw/IDmOxLDyLcQsPF+CsvgLE4fguNENw/CM5bDcKWBkVNhvQlpZsuUGT5EbrRy9gqmxeQ0Wk/ASoti8iNFphscMLe30N4YrtjY00hXJg/HEYkhVJh5MaDjFFKLMJ54LodGMSlA55ap+i+fFFUc7nJ9sXPiPYe0ncZ5Y/wAjofB7+XDbHiUfX/U2uhNXBpLdFqjHfOXozuk0VuRDxuRwMV6khSqOFalVp3bySai4zS6qz/S5tGDatOzjnkUJbZKjVhsfQq/BVg2/lvln/wCMrMlprtGsJRfCY6VBdhqZM8XsDJ2L3mTwqj1HozBwTnXnpGkst3+J6tLzb9Tz/wDqL3xjB9dv8/C/nwZRi06XbOL699buV6dN2S0SW0UZYcLyO5dI9DFijp42/wBTPkmNxTnK2ru9fLPZx49qs8zVal5JbFydTgfAHUeeovdWy7g53wuhQ09fdPmXx6R6iUVFWSsltbZDRbVdnH4rgKdVN5Vne0tU15dt7dmaRs58kIy9HB4pwjlxzQblFaNNe9HzddCjmnB9JHMgrL6iYoppc+zXhMRKnLMtVtJfij+4kzXm7R6fD04zipRd1JXTG5G0IxYcqaRNtnTUUuAXTCykm+kHGiQ5NmyhGPYXJCw49IFwRakYyhbKn9RKxzUPkKKJds2htirZbaBQkEtVjSsnMj2H4mzN6/GvRTr/AELWJHLPXzb4IsQPxIlaxoF1kUoGb1FuyczyFC8t9EeJSHRDbYEsY+gE+OxUq8n1HwNYmC1J9Q3D8DfsrkvuG8a01+wlQFvL+nPruIoNvVM8J2fSwnFLgzzwEt7MVM2WePQpUrbhZTal0TG4ClVhlqRjKL3Ukmvquz8mkZtO0cmTFuVSVo8Lx30K1eWFbkt+XN6/0Te/0f5nVHOn+o86ekkv0/6HmKeOxGHk4ZqlNx0cJXsv6JaGu1MxU5QdO1/Pydnh/qatKUYOnCrKcowiotwm5Sdkuqbu/Bm4qKbZt5JS/lfz+h6v1h6g9nprD038KSdts7XvSb6tu/2sjzscXnnvl0dUIrDHc+2fMK9eVSTtq3uz1YxUFyefkyzyy2wPQ+nvTDaz1FaO6XWX7IzyZd37G2n0yx/lnqJUrKyVlayXgUWaZIV0ZK1BmkXRnNRk0YatEtTJeJdoRBNXtpdSjdbpNWdn0dm9SpNNUzPxu7Rx+IcFvrTWr+Xo/wCX9ir9nNPE+vZxMkotqV002mn8rTs0/IWn0YxUofq7N/DMdypa35cn73/F/iX+Rfg1TUZbvX9j1HLTV19b9yeV2dtxmvtItNwaTHCcorkB4hIrZZCypdi3XDYyo54oW5XLUaMJ5lImTyUjnnLjsqQzFtlaj4JdgykOxbGA6gBsBchWaLCirsLH44omojaMEGqZNmygkMUEFjr0EkhWw2r2y2idxr416BehS5M5Lb2XzV3DaxLNE+9U8Ijy1E1lqA54YTQRynMx3C77EOB24dVXZznwud9XoRtZ1/VQaLqUcqAUZbmed43wmnXVqkVK2z2nH6S3RUMkovg2yYMeWNTR4nGcFeBqRrKeZRl/oqz5nO3irLR2s39tjqeTyx2V33+x5j08dPPc3x6+bOHxHF82o5Sk2nq1u3Lr4S+97fka44bI0kcmXMsk+Xx8L+cHo/RNHDyUpON6tOXwy1UYv4ZR7/4aIzWuzfS1NNRVV6PV1a1znbs9KGLauRM22XZn400xE43LUjGeKl0KdG+5opWYOLiKlh7Mrd8kbXX2gNJNNbrVNdH3RfDVHNtnus5mM4bRqKzhsrJx0aVrLbTQaYSxto8zj8BOi7S1i/hl0fh9n4GYtOPZr4NxLI1Tk/dfwN/K/wAL8dh9jhLa69M7c4gmdDTYt0ytxHjbK5Q9xHiLUGG4l4inEe4PCyKAbgeFgTu9g3oa07+AHQbF5EP6WRXIDyIa0kvgOOGZLyo0WjfsNYYnymq0dBckPIivpZPonKYvIjRaSQFRWGpNkzwxh2wXJD+4h+JLkqWISQvG27ZT1MIxpIzVKxtGJwZctrhCGzQ5HE/QK4i+6PIbOyMHIXPiz8EOSN4aaTES4nInejpjo5MTU4hLwS8h0Q0XyzBiMW2ZuVndiwKJinUEdSihMv0KTZDjE8t6i9Kxq3qUbRqbyjtCo+v8svOz/udWLUVxLo8rV/8AT1N7sXD+PT/4Z5HA4mphq6lZqdN5ZwejcX8UX9tvszqlFTjXpnlY8ksOS65Xa/uj6Ph8TGpCM4O8ZpNfs/J57+10z6WFZIKUemXKY1JCeKSFSqMaaQpYnKImdRmikYPC2uRepW8yemonLHuFsonIY1OiHi3C62CUouMldPdMfkF9PFrlHkuM8ElRvKPvU3+cPEvHk1jNP9zzs2mcL/7TZ6f4jm/0p6yS/wBOXWUUtn5X6FS45Hgnuexv9jt8oz3nbHAvZOSS8hrHAn0R4cnyM1+miV7OHkY1p4lcgXkZawRLVJEuZrHEl6LyLsK2aNRXaJaIfeTuw+2U3Ee2YvLhXQEpxGoSIlnx+hMqxqsfyc89VT4QmpNvqaRil6OTJklP2IkjSzneNsFxDcUsZTgG4pY/wA6a7BvB4U/QLo+A8gPS/g+iPE1PJyNo5440uiljZohqJ0xjNdMv2+RL2G0IZmyPGyMntOyEMy9gvFsmkbpzXYLrkujaKkyvaAsrxX2C6orLWJnK43wmniI6+7NL3JrdeGuq8foa4szh+xy6vQwzx54l6f8AO0cTgdWpha3IraRqy/05fJn2919nordHbudGVRyR3x9Hn6OeTS5fDl6l18X+P3/v+56hnGj3G7AbKIsBsYFXHyTUSZkNNkShAvmoOSdsEC66LSZlJxQEq0fqNJkNxOdg+F0adWVSGmaNlH5YX+LL9dPoaOc3GmcuPTYYZHNP/wCHQc13JUWbyyQXsrmINjF54L2C6qGsciXqca/IPMRXifyR9XBf5QJVSliXsiWtl/lQDmWscfgxepyvtipMqkZvJN9sXJjVE/cLY7GoMFpi3I0WKXomUnekarDKXNASgx+RA9PIHIG9AtOy8r7E7kbLE0TUlstJovMvAqZqpxXdF54k7ZFeXGet57Zzt/LOWOP4iXGRDkjphhn7Df1J3HRHE/kXKpFE02aJqPsVLFofjkWs8F6FvFxF4pFfUw+CvakPxsT1EfQSxAnEpZE/ZOYBTaBk07aLR3V+j2uhqzOW346Kci0jOUgHIozFymUkQ5UA5FUTZWYKCwJTGiXYmUzRHPLgBzKVGUk30VmZVoz8bZd/Ibh+Be2RPyG5i8EfkvMu4bn8D8WNdsmZdxXIezGglKIm5FKONhKce5Lc/SNFjxe2R1Idyf8AENVHTfIDq0w25GVv0sfQHtFMfjyjWq0qB9pph4cgfXaYF4uA/BMl6/BXAHtEe5XhkR9bifsXOvHuUsT+DKerx/It1Y9y9kjH6jG3wwZVI9xqMgeXH7YEqsBqEiHmxLoHnx7B45fILUQ+D2HtMTxj39rYt1x2VHCyOo/+w3I08Ehcm31Gpi8D+REos0UkYyxMnLHvF4WWoD3E+N/AWewuGH3LontD7DqJP+IwXXY/tDbNC3WZVIipASrMaRDtdg84dCtFc0KGmR1GFIpti5z8loxlz7AcykZtpASrlKJnLJRnniGaqCOSeZ3wBKuy1BGEssmDzmVtRm5yJzmG1C3zJzmFIW6bJzGFIpbmFnfck1p+2TMA1aKk2PgTTYLiw3InxyZFSYb0C0zYSwzIeZG0dDJhezi8pp9HXsp0A8oPSgPD+R+Un6Ve2C6C7j8jJ+mh8gugu497JeCC9lctdx7mTsj8j48Qfc4vAj1FrJPtmqljX3Zm8S6OqGpdXbNNPF/UzeI3hqvk1U8UjJ4mdMdVGjRGuiHBm8c6YUqnglRNHPjoptBbHUGCkh2wUIPoqUAUxPCgHTL3kPBYMqQ1kIlpxFSiaLIc89MhbpmiyGLwC5xZakjCeJipRZopIwljkDlZW5GfiZSiG4FjYMolKRm8TYDplbzN4CuUHkJ+nK5Y94ngRFTDexeCJfLDeHhLVFi8iLWBhqgT5C1p2FyQ8hXgBdMe6yHioFxHZDiytR8E1P0U2x/aTU/kFyY+BNyBcmOkQ3MFtj4J+4G7HwTUirMLQbJMvIw3B4mJpHMzuh6N7+ExX6jvyfoChsW+zmXRqoGczpwm+jscsz08PQ57GR1voBDJ9EW42JdkEyg4iNF0WySxci0ZyFTLiYTEyNYnLMVI0RjIAoz9AopkIjGIXMa6Mp9glEAspGbCQmOJcQfQLsbEg2QZJZQ0S+gJFIxkAMgpjQ5EGuxPoWUZgsAYIySABS+IQ0NEM//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4168347" y="8263152"/>
            <a:ext cx="7772400" cy="923330"/>
          </a:xfrm>
          <a:prstGeom prst="rect">
            <a:avLst/>
          </a:prstGeom>
          <a:noFill/>
        </p:spPr>
        <p:txBody>
          <a:bodyPr wrap="square" rtlCol="0">
            <a:spAutoFit/>
          </a:bodyPr>
          <a:lstStyle/>
          <a:p>
            <a:pPr algn="ctr"/>
            <a:r>
              <a:rPr lang="en-US" sz="5400" b="1" dirty="0"/>
              <a:t>Methods</a:t>
            </a:r>
          </a:p>
        </p:txBody>
      </p:sp>
      <p:sp>
        <p:nvSpPr>
          <p:cNvPr id="11" name="TextBox 10"/>
          <p:cNvSpPr txBox="1"/>
          <p:nvPr/>
        </p:nvSpPr>
        <p:spPr>
          <a:xfrm>
            <a:off x="12417431" y="9186482"/>
            <a:ext cx="11580715"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Analyzing the data over the past </a:t>
            </a:r>
            <a:r>
              <a:rPr lang="en-US" sz="3600" dirty="0" smtClean="0"/>
              <a:t>23 years (1993-2016) this </a:t>
            </a:r>
            <a:r>
              <a:rPr lang="en-US" sz="3600" dirty="0"/>
              <a:t>research utilizes the application of a </a:t>
            </a:r>
            <a:r>
              <a:rPr lang="en-US" sz="3600" dirty="0" smtClean="0"/>
              <a:t>longitudinal </a:t>
            </a:r>
            <a:r>
              <a:rPr lang="en-US" sz="3600" dirty="0"/>
              <a:t>analysis methodology.</a:t>
            </a:r>
          </a:p>
          <a:p>
            <a:pPr marL="571500" indent="-571500">
              <a:buFont typeface="Arial" panose="020B0604020202020204" pitchFamily="34" charset="0"/>
              <a:buChar char="•"/>
            </a:pPr>
            <a:r>
              <a:rPr lang="en-US" sz="3600" dirty="0"/>
              <a:t>This offers a way to track the ebbs and flows of </a:t>
            </a:r>
            <a:r>
              <a:rPr lang="en-US" sz="3600" dirty="0" smtClean="0"/>
              <a:t>airlines’ operational performance, and </a:t>
            </a:r>
            <a:r>
              <a:rPr lang="en-US" sz="3600" dirty="0"/>
              <a:t>the ability to develop theories explaining the shifts in data. </a:t>
            </a:r>
          </a:p>
        </p:txBody>
      </p:sp>
      <p:sp>
        <p:nvSpPr>
          <p:cNvPr id="13" name="TextBox 12"/>
          <p:cNvSpPr txBox="1"/>
          <p:nvPr/>
        </p:nvSpPr>
        <p:spPr>
          <a:xfrm>
            <a:off x="460375" y="22547913"/>
            <a:ext cx="11035781"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Industry standard is set by AQR providing consumers and industry watchers objective performance-based data to compare performance quality among different US airlines. </a:t>
            </a:r>
          </a:p>
          <a:p>
            <a:pPr marL="571500" indent="-571500">
              <a:buFont typeface="Arial" panose="020B0604020202020204" pitchFamily="34" charset="0"/>
              <a:buChar char="•"/>
            </a:pPr>
            <a:r>
              <a:rPr lang="en-US" sz="4000" dirty="0"/>
              <a:t>Data used in this research are readily available from the Department of Transportation.</a:t>
            </a:r>
          </a:p>
        </p:txBody>
      </p:sp>
      <p:sp>
        <p:nvSpPr>
          <p:cNvPr id="17" name="TextBox 16"/>
          <p:cNvSpPr txBox="1"/>
          <p:nvPr/>
        </p:nvSpPr>
        <p:spPr>
          <a:xfrm>
            <a:off x="2734003" y="15190945"/>
            <a:ext cx="6629400" cy="923330"/>
          </a:xfrm>
          <a:prstGeom prst="rect">
            <a:avLst/>
          </a:prstGeom>
          <a:noFill/>
        </p:spPr>
        <p:txBody>
          <a:bodyPr wrap="square" rtlCol="0">
            <a:spAutoFit/>
          </a:bodyPr>
          <a:lstStyle/>
          <a:p>
            <a:pPr algn="ctr"/>
            <a:r>
              <a:rPr lang="en-US" sz="5400" b="1" dirty="0"/>
              <a:t>Background</a:t>
            </a:r>
          </a:p>
        </p:txBody>
      </p:sp>
      <p:sp>
        <p:nvSpPr>
          <p:cNvPr id="18" name="AutoShape 29" descr="https://marketrealist.imgix.net/uploads/2014/09/Part-1_Economic-cycles-and-growth-in-airline-industry.png?w=780&amp;fit=max&amp;auto=forma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4"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4279" y="10701364"/>
            <a:ext cx="6699085" cy="4458927"/>
          </a:xfrm>
          <a:prstGeom prst="rect">
            <a:avLst/>
          </a:prstGeom>
          <a:ln>
            <a:noFill/>
          </a:ln>
          <a:effectLst>
            <a:glow rad="228600">
              <a:schemeClr val="accent1">
                <a:satMod val="175000"/>
                <a:alpha val="40000"/>
              </a:schemeClr>
            </a:glow>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4168347" y="5908972"/>
            <a:ext cx="7772400" cy="923330"/>
          </a:xfrm>
          <a:prstGeom prst="rect">
            <a:avLst/>
          </a:prstGeom>
          <a:noFill/>
        </p:spPr>
        <p:txBody>
          <a:bodyPr wrap="square" rtlCol="0">
            <a:spAutoFit/>
          </a:bodyPr>
          <a:lstStyle/>
          <a:p>
            <a:pPr algn="ctr"/>
            <a:r>
              <a:rPr lang="en-US" sz="5400" b="1" dirty="0"/>
              <a:t>AQR Formula</a:t>
            </a:r>
          </a:p>
        </p:txBody>
      </p:sp>
      <mc:AlternateContent xmlns:mc="http://schemas.openxmlformats.org/markup-compatibility/2006" xmlns:a14="http://schemas.microsoft.com/office/drawing/2010/main">
        <mc:Choice Requires="a14">
          <p:sp>
            <p:nvSpPr>
              <p:cNvPr id="19" name="TextBox 18"/>
              <p:cNvSpPr txBox="1"/>
              <p:nvPr/>
            </p:nvSpPr>
            <p:spPr>
              <a:xfrm>
                <a:off x="12268199" y="6878158"/>
                <a:ext cx="11887200" cy="21129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cs typeface="Times New Roman" pitchFamily="18" charset="0"/>
                        </a:rPr>
                        <m:t>𝑨𝑸𝑹</m:t>
                      </m:r>
                      <m:r>
                        <a:rPr lang="en-US" sz="2800" b="1" i="1" smtClean="0">
                          <a:latin typeface="Cambria Math"/>
                          <a:cs typeface="Times New Roman" pitchFamily="18" charset="0"/>
                        </a:rPr>
                        <m:t>=</m:t>
                      </m:r>
                      <m:f>
                        <m:fPr>
                          <m:ctrlPr>
                            <a:rPr lang="en-US" sz="2800" b="1" i="1">
                              <a:latin typeface="Cambria Math"/>
                              <a:cs typeface="Times New Roman" pitchFamily="18" charset="0"/>
                            </a:rPr>
                          </m:ctrlPr>
                        </m:fPr>
                        <m:num>
                          <m:d>
                            <m:dPr>
                              <m:ctrlPr>
                                <a:rPr lang="en-US" sz="2800" b="1" i="1">
                                  <a:latin typeface="Cambria Math"/>
                                  <a:cs typeface="Times New Roman" pitchFamily="18" charset="0"/>
                                </a:rPr>
                              </m:ctrlPr>
                            </m:dPr>
                            <m:e>
                              <m:r>
                                <a:rPr lang="en-US" sz="2800" b="1" i="1">
                                  <a:latin typeface="Cambria Math"/>
                                  <a:cs typeface="Times New Roman" pitchFamily="18" charset="0"/>
                                </a:rPr>
                                <m:t>+</m:t>
                              </m:r>
                              <m:r>
                                <a:rPr lang="en-US" sz="2800" b="1" i="1">
                                  <a:latin typeface="Cambria Math"/>
                                  <a:cs typeface="Times New Roman" pitchFamily="18" charset="0"/>
                                </a:rPr>
                                <m:t>𝟖</m:t>
                              </m:r>
                              <m:r>
                                <a:rPr lang="en-US" sz="2800" b="1" i="1">
                                  <a:latin typeface="Cambria Math"/>
                                  <a:cs typeface="Times New Roman" pitchFamily="18" charset="0"/>
                                </a:rPr>
                                <m:t>.</m:t>
                              </m:r>
                              <m:r>
                                <a:rPr lang="en-US" sz="2800" b="1" i="1">
                                  <a:latin typeface="Cambria Math"/>
                                  <a:cs typeface="Times New Roman" pitchFamily="18" charset="0"/>
                                </a:rPr>
                                <m:t>𝟔𝟑</m:t>
                              </m:r>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𝑶𝑻</m:t>
                              </m:r>
                            </m:e>
                          </m:d>
                          <m:r>
                            <a:rPr lang="en-US" sz="2800" b="1" i="1">
                              <a:latin typeface="Cambria Math"/>
                              <a:ea typeface="Cambria Math"/>
                              <a:cs typeface="Times New Roman" pitchFamily="18" charset="0"/>
                            </a:rPr>
                            <m:t>+</m:t>
                          </m:r>
                          <m:d>
                            <m:dPr>
                              <m:ctrlPr>
                                <a:rPr lang="en-US" sz="2800" b="1" i="1">
                                  <a:latin typeface="Cambria Math"/>
                                  <a:ea typeface="Cambria Math"/>
                                  <a:cs typeface="Times New Roman" pitchFamily="18" charset="0"/>
                                </a:rPr>
                              </m:ctrlPr>
                            </m:dPr>
                            <m:e>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𝟖</m:t>
                              </m:r>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𝟎𝟑</m:t>
                              </m:r>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𝑫𝑩</m:t>
                              </m:r>
                            </m:e>
                          </m:d>
                          <m:r>
                            <a:rPr lang="en-US" sz="2800" b="1" i="1">
                              <a:latin typeface="Cambria Math"/>
                              <a:ea typeface="Cambria Math"/>
                              <a:cs typeface="Times New Roman" pitchFamily="18" charset="0"/>
                            </a:rPr>
                            <m:t>+</m:t>
                          </m:r>
                          <m:d>
                            <m:dPr>
                              <m:ctrlPr>
                                <a:rPr lang="en-US" sz="2800" b="1" i="1">
                                  <a:latin typeface="Cambria Math"/>
                                  <a:ea typeface="Cambria Math"/>
                                  <a:cs typeface="Times New Roman" pitchFamily="18" charset="0"/>
                                </a:rPr>
                              </m:ctrlPr>
                            </m:dPr>
                            <m:e>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𝟕</m:t>
                              </m:r>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𝟗𝟐</m:t>
                              </m:r>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𝑴𝑩</m:t>
                              </m:r>
                            </m:e>
                          </m:d>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𝟕</m:t>
                          </m:r>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𝟏𝟕</m:t>
                          </m:r>
                          <m:r>
                            <a:rPr lang="en-US" sz="2800" b="1" i="1">
                              <a:latin typeface="Cambria Math"/>
                              <a:ea typeface="Cambria Math"/>
                              <a:cs typeface="Times New Roman" pitchFamily="18" charset="0"/>
                            </a:rPr>
                            <m:t>×</m:t>
                          </m:r>
                          <m:r>
                            <a:rPr lang="en-US" sz="2800" b="1" i="1">
                              <a:latin typeface="Cambria Math"/>
                              <a:ea typeface="Cambria Math"/>
                              <a:cs typeface="Times New Roman" pitchFamily="18" charset="0"/>
                            </a:rPr>
                            <m:t>𝑪𝑪</m:t>
                          </m:r>
                          <m:r>
                            <a:rPr lang="en-US" sz="2800" b="1" i="1">
                              <a:latin typeface="Cambria Math"/>
                              <a:ea typeface="Cambria Math"/>
                              <a:cs typeface="Times New Roman" pitchFamily="18" charset="0"/>
                            </a:rPr>
                            <m:t>)</m:t>
                          </m:r>
                        </m:num>
                        <m:den>
                          <m:r>
                            <a:rPr lang="en-US" sz="2800" b="1" i="1">
                              <a:latin typeface="Cambria Math"/>
                              <a:cs typeface="Times New Roman" pitchFamily="18" charset="0"/>
                            </a:rPr>
                            <m:t>(</m:t>
                          </m:r>
                          <m:r>
                            <a:rPr lang="en-US" sz="2800" b="1" i="1">
                              <a:latin typeface="Cambria Math"/>
                              <a:cs typeface="Times New Roman" pitchFamily="18" charset="0"/>
                            </a:rPr>
                            <m:t>𝟖</m:t>
                          </m:r>
                          <m:r>
                            <a:rPr lang="en-US" sz="2800" b="1" i="1">
                              <a:latin typeface="Cambria Math"/>
                              <a:cs typeface="Times New Roman" pitchFamily="18" charset="0"/>
                            </a:rPr>
                            <m:t>.</m:t>
                          </m:r>
                          <m:r>
                            <a:rPr lang="en-US" sz="2800" b="1" i="1">
                              <a:latin typeface="Cambria Math"/>
                              <a:cs typeface="Times New Roman" pitchFamily="18" charset="0"/>
                            </a:rPr>
                            <m:t>𝟔𝟑</m:t>
                          </m:r>
                          <m:r>
                            <a:rPr lang="en-US" sz="2800" b="1" i="1">
                              <a:latin typeface="Cambria Math"/>
                              <a:cs typeface="Times New Roman" pitchFamily="18" charset="0"/>
                            </a:rPr>
                            <m:t>+</m:t>
                          </m:r>
                          <m:r>
                            <a:rPr lang="en-US" sz="2800" b="1" i="1">
                              <a:latin typeface="Cambria Math"/>
                              <a:cs typeface="Times New Roman" pitchFamily="18" charset="0"/>
                            </a:rPr>
                            <m:t>𝟖</m:t>
                          </m:r>
                          <m:r>
                            <a:rPr lang="en-US" sz="2800" b="1" i="1">
                              <a:latin typeface="Cambria Math"/>
                              <a:cs typeface="Times New Roman" pitchFamily="18" charset="0"/>
                            </a:rPr>
                            <m:t>.</m:t>
                          </m:r>
                          <m:r>
                            <a:rPr lang="en-US" sz="2800" b="1" i="1">
                              <a:latin typeface="Cambria Math"/>
                              <a:cs typeface="Times New Roman" pitchFamily="18" charset="0"/>
                            </a:rPr>
                            <m:t>𝟎𝟑</m:t>
                          </m:r>
                          <m:r>
                            <a:rPr lang="en-US" sz="2800" b="1" i="1">
                              <a:latin typeface="Cambria Math"/>
                              <a:cs typeface="Times New Roman" pitchFamily="18" charset="0"/>
                            </a:rPr>
                            <m:t>+</m:t>
                          </m:r>
                          <m:r>
                            <a:rPr lang="en-US" sz="2800" b="1" i="1">
                              <a:latin typeface="Cambria Math"/>
                              <a:cs typeface="Times New Roman" pitchFamily="18" charset="0"/>
                            </a:rPr>
                            <m:t>𝟕</m:t>
                          </m:r>
                          <m:r>
                            <a:rPr lang="en-US" sz="2800" b="1" i="1">
                              <a:latin typeface="Cambria Math"/>
                              <a:cs typeface="Times New Roman" pitchFamily="18" charset="0"/>
                            </a:rPr>
                            <m:t>.</m:t>
                          </m:r>
                          <m:r>
                            <a:rPr lang="en-US" sz="2800" b="1" i="1">
                              <a:latin typeface="Cambria Math"/>
                              <a:cs typeface="Times New Roman" pitchFamily="18" charset="0"/>
                            </a:rPr>
                            <m:t>𝟗𝟐</m:t>
                          </m:r>
                          <m:r>
                            <a:rPr lang="en-US" sz="2800" b="1" i="1">
                              <a:latin typeface="Cambria Math"/>
                              <a:cs typeface="Times New Roman" pitchFamily="18" charset="0"/>
                            </a:rPr>
                            <m:t>+</m:t>
                          </m:r>
                          <m:r>
                            <a:rPr lang="en-US" sz="2800" b="1" i="1">
                              <a:latin typeface="Cambria Math"/>
                              <a:cs typeface="Times New Roman" pitchFamily="18" charset="0"/>
                            </a:rPr>
                            <m:t>𝟕</m:t>
                          </m:r>
                          <m:r>
                            <a:rPr lang="en-US" sz="2800" b="1" i="1">
                              <a:latin typeface="Cambria Math"/>
                              <a:cs typeface="Times New Roman" pitchFamily="18" charset="0"/>
                            </a:rPr>
                            <m:t>.</m:t>
                          </m:r>
                          <m:r>
                            <a:rPr lang="en-US" sz="2800" b="1" i="1">
                              <a:latin typeface="Cambria Math"/>
                              <a:cs typeface="Times New Roman" pitchFamily="18" charset="0"/>
                            </a:rPr>
                            <m:t>𝟏𝟕</m:t>
                          </m:r>
                          <m:r>
                            <a:rPr lang="en-US" sz="2800" b="1" i="1">
                              <a:latin typeface="Cambria Math"/>
                              <a:cs typeface="Times New Roman" pitchFamily="18" charset="0"/>
                            </a:rPr>
                            <m:t>)</m:t>
                          </m:r>
                        </m:den>
                      </m:f>
                    </m:oMath>
                  </m:oMathPara>
                </a14:m>
                <a:endParaRPr lang="en-US" sz="2400" b="1" dirty="0">
                  <a:cs typeface="Times New Roman" pitchFamily="18" charset="0"/>
                </a:endParaRPr>
              </a:p>
              <a:p>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2268199" y="6878158"/>
                <a:ext cx="11887200" cy="2112951"/>
              </a:xfrm>
              <a:prstGeom prst="rect">
                <a:avLst/>
              </a:prstGeom>
              <a:blipFill rotWithShape="1">
                <a:blip r:embed="rId5"/>
                <a:stretch>
                  <a:fillRect/>
                </a:stretch>
              </a:blipFill>
            </p:spPr>
            <p:txBody>
              <a:bodyPr/>
              <a:lstStyle/>
              <a:p>
                <a:r>
                  <a:rPr lang="en-US">
                    <a:noFill/>
                  </a:rPr>
                  <a:t> </a:t>
                </a:r>
              </a:p>
            </p:txBody>
          </p:sp>
        </mc:Fallback>
      </mc:AlternateContent>
      <p:pic>
        <p:nvPicPr>
          <p:cNvPr id="49" name="Picture 48"/>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595015" y="-645809"/>
            <a:ext cx="10159090" cy="5081238"/>
          </a:xfrm>
          <a:prstGeom prst="rect">
            <a:avLst/>
          </a:prstGeom>
        </p:spPr>
      </p:pic>
      <p:pic>
        <p:nvPicPr>
          <p:cNvPr id="1028" name="Picture 4" descr="Image result for airline quality rating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092" y="646084"/>
            <a:ext cx="7464537" cy="1903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 xmlns:a16="http://schemas.microsoft.com/office/drawing/2014/main" id="{F213944E-B164-E148-A6F8-C2495CFA6CC8}"/>
              </a:ext>
            </a:extLst>
          </p:cNvPr>
          <p:cNvGraphicFramePr/>
          <p:nvPr>
            <p:extLst>
              <p:ext uri="{D42A27DB-BD31-4B8C-83A1-F6EECF244321}">
                <p14:modId xmlns:p14="http://schemas.microsoft.com/office/powerpoint/2010/main" val="3833969903"/>
              </p:ext>
            </p:extLst>
          </p:nvPr>
        </p:nvGraphicFramePr>
        <p:xfrm>
          <a:off x="0" y="15294692"/>
          <a:ext cx="12052506" cy="81570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3" name="Chart 32"/>
          <p:cNvGraphicFramePr>
            <a:graphicFrameLocks/>
          </p:cNvGraphicFramePr>
          <p:nvPr>
            <p:extLst>
              <p:ext uri="{D42A27DB-BD31-4B8C-83A1-F6EECF244321}">
                <p14:modId xmlns:p14="http://schemas.microsoft.com/office/powerpoint/2010/main" val="2838300719"/>
              </p:ext>
            </p:extLst>
          </p:nvPr>
        </p:nvGraphicFramePr>
        <p:xfrm>
          <a:off x="12417431" y="12887554"/>
          <a:ext cx="11433169" cy="5983123"/>
        </p:xfrm>
        <a:graphic>
          <a:graphicData uri="http://schemas.openxmlformats.org/drawingml/2006/chart">
            <c:chart xmlns:c="http://schemas.openxmlformats.org/drawingml/2006/chart" xmlns:r="http://schemas.openxmlformats.org/officeDocument/2006/relationships" r:id="rId14"/>
          </a:graphicData>
        </a:graphic>
      </p:graphicFrame>
      <p:sp>
        <p:nvSpPr>
          <p:cNvPr id="3" name="TextBox 2"/>
          <p:cNvSpPr txBox="1"/>
          <p:nvPr/>
        </p:nvSpPr>
        <p:spPr>
          <a:xfrm>
            <a:off x="25995105" y="5539641"/>
            <a:ext cx="8758147" cy="1754326"/>
          </a:xfrm>
          <a:prstGeom prst="rect">
            <a:avLst/>
          </a:prstGeom>
          <a:noFill/>
        </p:spPr>
        <p:txBody>
          <a:bodyPr wrap="square" rtlCol="0">
            <a:spAutoFit/>
          </a:bodyPr>
          <a:lstStyle/>
          <a:p>
            <a:pPr algn="ctr"/>
            <a:r>
              <a:rPr lang="en-US" sz="5400" b="1" dirty="0" smtClean="0"/>
              <a:t>Analysis</a:t>
            </a:r>
            <a:endParaRPr lang="en-US" sz="5400" b="1" dirty="0"/>
          </a:p>
          <a:p>
            <a:pPr algn="ctr"/>
            <a:endParaRPr lang="en-US" sz="5400" dirty="0"/>
          </a:p>
        </p:txBody>
      </p:sp>
      <p:sp>
        <p:nvSpPr>
          <p:cNvPr id="9" name="TextBox 8"/>
          <p:cNvSpPr txBox="1"/>
          <p:nvPr/>
        </p:nvSpPr>
        <p:spPr>
          <a:xfrm>
            <a:off x="24886193" y="6524214"/>
            <a:ext cx="10975969" cy="3477875"/>
          </a:xfrm>
          <a:prstGeom prst="rect">
            <a:avLst/>
          </a:prstGeom>
          <a:noFill/>
        </p:spPr>
        <p:txBody>
          <a:bodyPr wrap="square" rtlCol="0">
            <a:spAutoFit/>
          </a:bodyPr>
          <a:lstStyle/>
          <a:p>
            <a:r>
              <a:rPr lang="en-US" sz="3600" dirty="0"/>
              <a:t>Looking at the 23 years of data, there are several distinct ebbs and flows in the data including the dip between 1999 -2001, 2006 -2008, and 2014-2015.   Several factors may contribute to these changes including the condition of the economy, </a:t>
            </a:r>
            <a:r>
              <a:rPr lang="en-US" sz="3600" dirty="0" smtClean="0"/>
              <a:t>new policies, </a:t>
            </a:r>
            <a:r>
              <a:rPr lang="en-US" sz="3600" dirty="0"/>
              <a:t>and technological advancements</a:t>
            </a:r>
            <a:r>
              <a:rPr lang="en-US" sz="4000" spc="-150" dirty="0" smtClean="0"/>
              <a:t>. </a:t>
            </a:r>
            <a:endParaRPr lang="en-US" sz="4000" spc="-150" dirty="0"/>
          </a:p>
        </p:txBody>
      </p:sp>
      <p:sp>
        <p:nvSpPr>
          <p:cNvPr id="39" name="TextBox 38"/>
          <p:cNvSpPr txBox="1"/>
          <p:nvPr/>
        </p:nvSpPr>
        <p:spPr>
          <a:xfrm>
            <a:off x="24916673" y="10447201"/>
            <a:ext cx="3768932" cy="3970318"/>
          </a:xfrm>
          <a:prstGeom prst="rect">
            <a:avLst/>
          </a:prstGeom>
          <a:noFill/>
        </p:spPr>
        <p:txBody>
          <a:bodyPr wrap="square" rtlCol="0">
            <a:spAutoFit/>
          </a:bodyPr>
          <a:lstStyle/>
          <a:p>
            <a:r>
              <a:rPr lang="en-US" sz="3600" dirty="0"/>
              <a:t>Both airports and airlines suffered from economic factors including spikes in jet fuel prices and the recession.</a:t>
            </a:r>
          </a:p>
        </p:txBody>
      </p:sp>
      <p:sp>
        <p:nvSpPr>
          <p:cNvPr id="12" name="TextBox 11"/>
          <p:cNvSpPr txBox="1"/>
          <p:nvPr/>
        </p:nvSpPr>
        <p:spPr>
          <a:xfrm>
            <a:off x="26650550" y="15647275"/>
            <a:ext cx="7607967" cy="2031325"/>
          </a:xfrm>
          <a:prstGeom prst="rect">
            <a:avLst/>
          </a:prstGeom>
          <a:noFill/>
        </p:spPr>
        <p:txBody>
          <a:bodyPr wrap="square" rtlCol="0">
            <a:spAutoFit/>
          </a:bodyPr>
          <a:lstStyle/>
          <a:p>
            <a:pPr algn="ctr"/>
            <a:r>
              <a:rPr lang="en-US" sz="5400" b="1" dirty="0" smtClean="0"/>
              <a:t>Next </a:t>
            </a:r>
            <a:r>
              <a:rPr lang="en-US" sz="5400" b="1" dirty="0"/>
              <a:t>Steps</a:t>
            </a:r>
          </a:p>
          <a:p>
            <a:endParaRPr lang="en-US" dirty="0"/>
          </a:p>
        </p:txBody>
      </p:sp>
      <p:sp>
        <p:nvSpPr>
          <p:cNvPr id="23" name="TextBox 22"/>
          <p:cNvSpPr txBox="1"/>
          <p:nvPr/>
        </p:nvSpPr>
        <p:spPr>
          <a:xfrm>
            <a:off x="24916673" y="16662938"/>
            <a:ext cx="10641932" cy="3785652"/>
          </a:xfrm>
          <a:prstGeom prst="rect">
            <a:avLst/>
          </a:prstGeom>
          <a:noFill/>
        </p:spPr>
        <p:txBody>
          <a:bodyPr wrap="square" rtlCol="0">
            <a:spAutoFit/>
          </a:bodyPr>
          <a:lstStyle/>
          <a:p>
            <a:pPr algn="just"/>
            <a:r>
              <a:rPr lang="en-US" sz="4000" dirty="0"/>
              <a:t>Next steps include further identifying and analyzing factors influencing operational performance of airlines. Specifically, how oil prices may have contributed to changes in ratings, and how legislation post 2001 changed operations </a:t>
            </a:r>
            <a:r>
              <a:rPr lang="en-US" sz="4000" dirty="0" smtClean="0"/>
              <a:t>in the airline industry. </a:t>
            </a:r>
            <a:endParaRPr lang="en-US" sz="4000" dirty="0"/>
          </a:p>
        </p:txBody>
      </p:sp>
      <p:sp>
        <p:nvSpPr>
          <p:cNvPr id="24" name="Oval 23"/>
          <p:cNvSpPr/>
          <p:nvPr/>
        </p:nvSpPr>
        <p:spPr>
          <a:xfrm>
            <a:off x="15544800" y="16840200"/>
            <a:ext cx="1300253" cy="10297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8669000" y="17076643"/>
            <a:ext cx="1300253" cy="10297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174200" y="15392400"/>
            <a:ext cx="1300253" cy="10297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4554200" y="15830550"/>
            <a:ext cx="1300253" cy="10297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15087600" y="17145000"/>
            <a:ext cx="0" cy="2886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6194926" y="18126938"/>
            <a:ext cx="0" cy="53633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9319126" y="18217857"/>
            <a:ext cx="0" cy="32803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2824326" y="16662938"/>
            <a:ext cx="0" cy="2886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2682447" y="20448589"/>
            <a:ext cx="2971800" cy="2099324"/>
          </a:xfrm>
          <a:prstGeom prst="roundRect">
            <a:avLst/>
          </a:prstGeom>
          <a:solidFill>
            <a:schemeClr val="tx2">
              <a:lumMod val="60000"/>
              <a:lumOff val="40000"/>
              <a:alpha val="19000"/>
            </a:schemeClr>
          </a:solidFill>
          <a:ln>
            <a:noFill/>
          </a:ln>
        </p:spPr>
        <p:style>
          <a:lnRef idx="1">
            <a:schemeClr val="accent1"/>
          </a:lnRef>
          <a:fillRef idx="1003">
            <a:schemeClr val="dk2"/>
          </a:fillRef>
          <a:effectRef idx="1">
            <a:schemeClr val="accent1"/>
          </a:effectRef>
          <a:fontRef idx="minor">
            <a:schemeClr val="dk1"/>
          </a:fontRef>
        </p:style>
        <p:txBody>
          <a:bodyPr rtlCol="0" anchor="ctr"/>
          <a:lstStyle/>
          <a:p>
            <a:pPr algn="ctr"/>
            <a:r>
              <a:rPr lang="en-US" sz="2800" i="1" dirty="0" smtClean="0"/>
              <a:t>*Changes in aviation policies, new regulations</a:t>
            </a:r>
            <a:endParaRPr lang="en-US" sz="2800" i="1" dirty="0"/>
          </a:p>
        </p:txBody>
      </p:sp>
      <p:sp>
        <p:nvSpPr>
          <p:cNvPr id="56" name="Rounded Rectangle 55"/>
          <p:cNvSpPr/>
          <p:nvPr/>
        </p:nvSpPr>
        <p:spPr>
          <a:xfrm>
            <a:off x="17833226" y="21836312"/>
            <a:ext cx="2971800" cy="2099324"/>
          </a:xfrm>
          <a:prstGeom prst="roundRect">
            <a:avLst/>
          </a:prstGeom>
          <a:solidFill>
            <a:schemeClr val="tx2">
              <a:lumMod val="60000"/>
              <a:lumOff val="40000"/>
              <a:alpha val="19000"/>
            </a:schemeClr>
          </a:solidFill>
          <a:ln>
            <a:noFill/>
          </a:ln>
        </p:spPr>
        <p:style>
          <a:lnRef idx="1">
            <a:schemeClr val="accent1"/>
          </a:lnRef>
          <a:fillRef idx="1003">
            <a:schemeClr val="dk2"/>
          </a:fillRef>
          <a:effectRef idx="1">
            <a:schemeClr val="accent1"/>
          </a:effectRef>
          <a:fontRef idx="minor">
            <a:schemeClr val="dk1"/>
          </a:fontRef>
        </p:style>
        <p:txBody>
          <a:bodyPr rtlCol="0" anchor="ctr"/>
          <a:lstStyle/>
          <a:p>
            <a:pPr algn="ctr"/>
            <a:r>
              <a:rPr lang="en-US" sz="2800" dirty="0" smtClean="0"/>
              <a:t>Economic downturn, start of the Recession</a:t>
            </a:r>
            <a:endParaRPr lang="en-US" sz="2800" dirty="0"/>
          </a:p>
        </p:txBody>
      </p:sp>
      <p:sp>
        <p:nvSpPr>
          <p:cNvPr id="57" name="Rounded Rectangle 56"/>
          <p:cNvSpPr/>
          <p:nvPr/>
        </p:nvSpPr>
        <p:spPr>
          <a:xfrm>
            <a:off x="14709026" y="23774400"/>
            <a:ext cx="2971800" cy="2099324"/>
          </a:xfrm>
          <a:prstGeom prst="roundRect">
            <a:avLst/>
          </a:prstGeom>
          <a:solidFill>
            <a:schemeClr val="tx2">
              <a:lumMod val="60000"/>
              <a:lumOff val="40000"/>
              <a:alpha val="19000"/>
            </a:schemeClr>
          </a:solidFill>
          <a:ln>
            <a:noFill/>
          </a:ln>
        </p:spPr>
        <p:style>
          <a:lnRef idx="1">
            <a:schemeClr val="accent1"/>
          </a:lnRef>
          <a:fillRef idx="1003">
            <a:schemeClr val="dk2"/>
          </a:fillRef>
          <a:effectRef idx="1">
            <a:schemeClr val="accent1"/>
          </a:effectRef>
          <a:fontRef idx="minor">
            <a:schemeClr val="dk1"/>
          </a:fontRef>
        </p:style>
        <p:txBody>
          <a:bodyPr rtlCol="0" anchor="ctr"/>
          <a:lstStyle/>
          <a:p>
            <a:pPr algn="ctr"/>
            <a:r>
              <a:rPr lang="en-US" sz="2800" dirty="0" smtClean="0"/>
              <a:t>September 11st terrorist attacks and policy changes </a:t>
            </a:r>
            <a:endParaRPr lang="en-US" sz="2800" dirty="0"/>
          </a:p>
        </p:txBody>
      </p:sp>
      <p:sp>
        <p:nvSpPr>
          <p:cNvPr id="58" name="Rounded Rectangle 57"/>
          <p:cNvSpPr/>
          <p:nvPr/>
        </p:nvSpPr>
        <p:spPr>
          <a:xfrm>
            <a:off x="20878800" y="19796797"/>
            <a:ext cx="2971800" cy="2099324"/>
          </a:xfrm>
          <a:prstGeom prst="roundRect">
            <a:avLst/>
          </a:prstGeom>
          <a:solidFill>
            <a:schemeClr val="tx2">
              <a:lumMod val="60000"/>
              <a:lumOff val="40000"/>
              <a:alpha val="19000"/>
            </a:schemeClr>
          </a:solidFill>
          <a:ln>
            <a:noFill/>
          </a:ln>
        </p:spPr>
        <p:style>
          <a:lnRef idx="1">
            <a:schemeClr val="accent1"/>
          </a:lnRef>
          <a:fillRef idx="1003">
            <a:schemeClr val="dk2"/>
          </a:fillRef>
          <a:effectRef idx="1">
            <a:schemeClr val="accent1"/>
          </a:effectRef>
          <a:fontRef idx="minor">
            <a:schemeClr val="dk1"/>
          </a:fontRef>
        </p:style>
        <p:txBody>
          <a:bodyPr rtlCol="0" anchor="ctr"/>
          <a:lstStyle/>
          <a:p>
            <a:pPr algn="ctr"/>
            <a:r>
              <a:rPr lang="en-US" sz="2800" dirty="0" smtClean="0"/>
              <a:t>Spike in fuel prices</a:t>
            </a:r>
            <a:endParaRPr lang="en-US" sz="2800" dirty="0"/>
          </a:p>
        </p:txBody>
      </p:sp>
      <p:sp>
        <p:nvSpPr>
          <p:cNvPr id="50" name="Oval 49"/>
          <p:cNvSpPr/>
          <p:nvPr/>
        </p:nvSpPr>
        <p:spPr>
          <a:xfrm>
            <a:off x="17490667" y="16043812"/>
            <a:ext cx="1300253" cy="10297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6255388" y="19549876"/>
            <a:ext cx="2866099" cy="1948375"/>
          </a:xfrm>
          <a:prstGeom prst="roundRect">
            <a:avLst/>
          </a:prstGeom>
          <a:solidFill>
            <a:schemeClr val="tx2">
              <a:lumMod val="60000"/>
              <a:lumOff val="40000"/>
              <a:alpha val="19000"/>
            </a:schemeClr>
          </a:solidFill>
          <a:ln>
            <a:noFill/>
          </a:ln>
        </p:spPr>
        <p:style>
          <a:lnRef idx="1">
            <a:schemeClr val="accent1"/>
          </a:lnRef>
          <a:fillRef idx="1003">
            <a:schemeClr val="dk2"/>
          </a:fillRef>
          <a:effectRef idx="1">
            <a:schemeClr val="accent1"/>
          </a:effectRef>
          <a:fontRef idx="minor">
            <a:schemeClr val="dk1"/>
          </a:fontRef>
        </p:style>
        <p:txBody>
          <a:bodyPr rtlCol="0" anchor="ctr"/>
          <a:lstStyle/>
          <a:p>
            <a:pPr algn="ctr"/>
            <a:r>
              <a:rPr lang="en-US" sz="2800" dirty="0" smtClean="0"/>
              <a:t>Spike in fuel prices</a:t>
            </a:r>
            <a:endParaRPr lang="en-US" sz="2800" dirty="0"/>
          </a:p>
        </p:txBody>
      </p:sp>
      <p:cxnSp>
        <p:nvCxnSpPr>
          <p:cNvPr id="59" name="Straight Arrow Connector 58"/>
          <p:cNvCxnSpPr/>
          <p:nvPr/>
        </p:nvCxnSpPr>
        <p:spPr>
          <a:xfrm flipV="1">
            <a:off x="18036290" y="17225280"/>
            <a:ext cx="0" cy="20533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030200" y="26136600"/>
            <a:ext cx="9794126" cy="523220"/>
          </a:xfrm>
          <a:prstGeom prst="rect">
            <a:avLst/>
          </a:prstGeom>
          <a:noFill/>
        </p:spPr>
        <p:txBody>
          <a:bodyPr wrap="square" rtlCol="0">
            <a:spAutoFit/>
          </a:bodyPr>
          <a:lstStyle/>
          <a:p>
            <a:r>
              <a:rPr lang="en-US" sz="2800" i="1" dirty="0"/>
              <a:t>*</a:t>
            </a:r>
            <a:r>
              <a:rPr lang="en-US" sz="2800" i="1" dirty="0" smtClean="0"/>
              <a:t>factors influencing AQR have not been determined yet </a:t>
            </a:r>
            <a:endParaRPr lang="en-US" sz="2800" i="1" dirty="0"/>
          </a:p>
        </p:txBody>
      </p:sp>
    </p:spTree>
    <p:extLst>
      <p:ext uri="{BB962C8B-B14F-4D97-AF65-F5344CB8AC3E}">
        <p14:creationId xmlns:p14="http://schemas.microsoft.com/office/powerpoint/2010/main" val="906083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26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13672</TotalTime>
  <Words>548</Words>
  <Application>Microsoft Office PowerPoint</Application>
  <PresentationFormat>Custom</PresentationFormat>
  <Paragraphs>46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Samesha R. Barnes</dc:creator>
  <cp:lastModifiedBy>Michelle</cp:lastModifiedBy>
  <cp:revision>200</cp:revision>
  <dcterms:created xsi:type="dcterms:W3CDTF">2011-09-20T13:15:44Z</dcterms:created>
  <dcterms:modified xsi:type="dcterms:W3CDTF">2018-03-21T14:59:46Z</dcterms:modified>
</cp:coreProperties>
</file>